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286.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Override PartName="/ppt/slides/slide2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2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7"/>
  </p:notesMasterIdLst>
  <p:handoutMasterIdLst>
    <p:handoutMasterId r:id="rId298"/>
  </p:handoutMasterIdLst>
  <p:sldIdLst>
    <p:sldId id="257" r:id="rId2"/>
    <p:sldId id="258" r:id="rId3"/>
    <p:sldId id="259" r:id="rId4"/>
    <p:sldId id="260" r:id="rId5"/>
    <p:sldId id="261" r:id="rId6"/>
    <p:sldId id="262" r:id="rId7"/>
    <p:sldId id="263" r:id="rId8"/>
    <p:sldId id="256"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3" r:id="rId36"/>
    <p:sldId id="294" r:id="rId37"/>
    <p:sldId id="295" r:id="rId38"/>
    <p:sldId id="300"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82" r:id="rId101"/>
    <p:sldId id="383" r:id="rId102"/>
    <p:sldId id="384" r:id="rId103"/>
    <p:sldId id="385" r:id="rId104"/>
    <p:sldId id="386" r:id="rId105"/>
    <p:sldId id="387" r:id="rId106"/>
    <p:sldId id="388" r:id="rId107"/>
    <p:sldId id="389" r:id="rId108"/>
    <p:sldId id="390" r:id="rId109"/>
    <p:sldId id="391" r:id="rId110"/>
    <p:sldId id="392" r:id="rId111"/>
    <p:sldId id="393" r:id="rId112"/>
    <p:sldId id="394" r:id="rId113"/>
    <p:sldId id="395" r:id="rId114"/>
    <p:sldId id="396" r:id="rId115"/>
    <p:sldId id="397" r:id="rId116"/>
    <p:sldId id="398" r:id="rId117"/>
    <p:sldId id="399" r:id="rId118"/>
    <p:sldId id="400" r:id="rId119"/>
    <p:sldId id="401" r:id="rId120"/>
    <p:sldId id="402" r:id="rId121"/>
    <p:sldId id="403" r:id="rId122"/>
    <p:sldId id="404" r:id="rId123"/>
    <p:sldId id="405" r:id="rId124"/>
    <p:sldId id="406" r:id="rId125"/>
    <p:sldId id="407" r:id="rId126"/>
    <p:sldId id="408" r:id="rId127"/>
    <p:sldId id="409" r:id="rId128"/>
    <p:sldId id="410" r:id="rId129"/>
    <p:sldId id="411" r:id="rId130"/>
    <p:sldId id="412" r:id="rId131"/>
    <p:sldId id="413" r:id="rId132"/>
    <p:sldId id="414" r:id="rId133"/>
    <p:sldId id="416" r:id="rId134"/>
    <p:sldId id="369" r:id="rId135"/>
    <p:sldId id="290" r:id="rId136"/>
    <p:sldId id="292" r:id="rId137"/>
    <p:sldId id="296" r:id="rId138"/>
    <p:sldId id="297" r:id="rId139"/>
    <p:sldId id="298" r:id="rId140"/>
    <p:sldId id="299" r:id="rId141"/>
    <p:sldId id="301" r:id="rId142"/>
    <p:sldId id="303" r:id="rId143"/>
    <p:sldId id="302" r:id="rId144"/>
    <p:sldId id="304" r:id="rId145"/>
    <p:sldId id="305" r:id="rId146"/>
    <p:sldId id="381" r:id="rId147"/>
    <p:sldId id="415" r:id="rId148"/>
    <p:sldId id="417" r:id="rId149"/>
    <p:sldId id="418" r:id="rId150"/>
    <p:sldId id="419" r:id="rId151"/>
    <p:sldId id="420" r:id="rId152"/>
    <p:sldId id="421" r:id="rId153"/>
    <p:sldId id="422" r:id="rId154"/>
    <p:sldId id="423" r:id="rId155"/>
    <p:sldId id="424" r:id="rId156"/>
    <p:sldId id="425" r:id="rId157"/>
    <p:sldId id="426" r:id="rId158"/>
    <p:sldId id="427" r:id="rId159"/>
    <p:sldId id="428" r:id="rId160"/>
    <p:sldId id="429" r:id="rId161"/>
    <p:sldId id="430" r:id="rId162"/>
    <p:sldId id="431" r:id="rId163"/>
    <p:sldId id="432" r:id="rId164"/>
    <p:sldId id="433" r:id="rId165"/>
    <p:sldId id="434" r:id="rId166"/>
    <p:sldId id="435" r:id="rId167"/>
    <p:sldId id="436" r:id="rId168"/>
    <p:sldId id="437" r:id="rId169"/>
    <p:sldId id="438" r:id="rId170"/>
    <p:sldId id="440" r:id="rId171"/>
    <p:sldId id="442" r:id="rId172"/>
    <p:sldId id="443" r:id="rId173"/>
    <p:sldId id="439" r:id="rId174"/>
    <p:sldId id="444" r:id="rId175"/>
    <p:sldId id="445" r:id="rId176"/>
    <p:sldId id="446" r:id="rId177"/>
    <p:sldId id="447" r:id="rId178"/>
    <p:sldId id="449" r:id="rId179"/>
    <p:sldId id="450" r:id="rId180"/>
    <p:sldId id="451" r:id="rId181"/>
    <p:sldId id="441" r:id="rId182"/>
    <p:sldId id="448" r:id="rId183"/>
    <p:sldId id="452" r:id="rId184"/>
    <p:sldId id="454" r:id="rId185"/>
    <p:sldId id="453" r:id="rId186"/>
    <p:sldId id="456" r:id="rId187"/>
    <p:sldId id="457" r:id="rId188"/>
    <p:sldId id="455" r:id="rId189"/>
    <p:sldId id="379" r:id="rId190"/>
    <p:sldId id="380" r:id="rId191"/>
    <p:sldId id="459" r:id="rId192"/>
    <p:sldId id="460" r:id="rId193"/>
    <p:sldId id="461" r:id="rId194"/>
    <p:sldId id="462" r:id="rId195"/>
    <p:sldId id="463" r:id="rId196"/>
    <p:sldId id="464" r:id="rId197"/>
    <p:sldId id="465" r:id="rId198"/>
    <p:sldId id="466" r:id="rId199"/>
    <p:sldId id="467" r:id="rId200"/>
    <p:sldId id="468" r:id="rId201"/>
    <p:sldId id="469" r:id="rId202"/>
    <p:sldId id="471" r:id="rId203"/>
    <p:sldId id="472" r:id="rId204"/>
    <p:sldId id="470" r:id="rId205"/>
    <p:sldId id="473" r:id="rId206"/>
    <p:sldId id="481" r:id="rId207"/>
    <p:sldId id="474" r:id="rId208"/>
    <p:sldId id="476" r:id="rId209"/>
    <p:sldId id="475" r:id="rId210"/>
    <p:sldId id="477" r:id="rId211"/>
    <p:sldId id="478" r:id="rId212"/>
    <p:sldId id="495" r:id="rId213"/>
    <p:sldId id="496" r:id="rId214"/>
    <p:sldId id="497" r:id="rId215"/>
    <p:sldId id="498" r:id="rId216"/>
    <p:sldId id="499" r:id="rId217"/>
    <p:sldId id="500" r:id="rId218"/>
    <p:sldId id="501" r:id="rId219"/>
    <p:sldId id="502" r:id="rId220"/>
    <p:sldId id="482" r:id="rId221"/>
    <p:sldId id="484" r:id="rId222"/>
    <p:sldId id="485" r:id="rId223"/>
    <p:sldId id="486" r:id="rId224"/>
    <p:sldId id="487" r:id="rId225"/>
    <p:sldId id="488" r:id="rId226"/>
    <p:sldId id="489" r:id="rId227"/>
    <p:sldId id="492" r:id="rId228"/>
    <p:sldId id="493" r:id="rId229"/>
    <p:sldId id="490" r:id="rId230"/>
    <p:sldId id="491" r:id="rId231"/>
    <p:sldId id="494" r:id="rId232"/>
    <p:sldId id="503" r:id="rId233"/>
    <p:sldId id="504" r:id="rId234"/>
    <p:sldId id="505" r:id="rId235"/>
    <p:sldId id="506" r:id="rId236"/>
    <p:sldId id="507" r:id="rId237"/>
    <p:sldId id="508" r:id="rId238"/>
    <p:sldId id="509" r:id="rId239"/>
    <p:sldId id="510" r:id="rId240"/>
    <p:sldId id="511" r:id="rId241"/>
    <p:sldId id="306" r:id="rId242"/>
    <p:sldId id="307" r:id="rId243"/>
    <p:sldId id="370" r:id="rId244"/>
    <p:sldId id="371" r:id="rId245"/>
    <p:sldId id="372" r:id="rId246"/>
    <p:sldId id="373" r:id="rId247"/>
    <p:sldId id="514" r:id="rId248"/>
    <p:sldId id="374" r:id="rId249"/>
    <p:sldId id="515" r:id="rId250"/>
    <p:sldId id="516" r:id="rId251"/>
    <p:sldId id="375" r:id="rId252"/>
    <p:sldId id="376" r:id="rId253"/>
    <p:sldId id="377" r:id="rId254"/>
    <p:sldId id="517" r:id="rId255"/>
    <p:sldId id="518" r:id="rId256"/>
    <p:sldId id="519" r:id="rId257"/>
    <p:sldId id="520" r:id="rId258"/>
    <p:sldId id="521" r:id="rId259"/>
    <p:sldId id="522" r:id="rId260"/>
    <p:sldId id="523" r:id="rId261"/>
    <p:sldId id="524" r:id="rId262"/>
    <p:sldId id="525" r:id="rId263"/>
    <p:sldId id="526" r:id="rId264"/>
    <p:sldId id="527" r:id="rId265"/>
    <p:sldId id="528" r:id="rId266"/>
    <p:sldId id="529" r:id="rId267"/>
    <p:sldId id="530" r:id="rId268"/>
    <p:sldId id="531" r:id="rId269"/>
    <p:sldId id="532" r:id="rId270"/>
    <p:sldId id="533" r:id="rId271"/>
    <p:sldId id="534" r:id="rId272"/>
    <p:sldId id="539" r:id="rId273"/>
    <p:sldId id="540" r:id="rId274"/>
    <p:sldId id="513" r:id="rId275"/>
    <p:sldId id="535" r:id="rId276"/>
    <p:sldId id="536" r:id="rId277"/>
    <p:sldId id="537" r:id="rId278"/>
    <p:sldId id="538" r:id="rId279"/>
    <p:sldId id="543" r:id="rId280"/>
    <p:sldId id="544" r:id="rId281"/>
    <p:sldId id="545" r:id="rId282"/>
    <p:sldId id="546" r:id="rId283"/>
    <p:sldId id="547" r:id="rId284"/>
    <p:sldId id="548" r:id="rId285"/>
    <p:sldId id="549" r:id="rId286"/>
    <p:sldId id="550" r:id="rId287"/>
    <p:sldId id="551" r:id="rId288"/>
    <p:sldId id="552" r:id="rId289"/>
    <p:sldId id="553" r:id="rId290"/>
    <p:sldId id="554" r:id="rId291"/>
    <p:sldId id="556" r:id="rId292"/>
    <p:sldId id="557" r:id="rId293"/>
    <p:sldId id="558" r:id="rId294"/>
    <p:sldId id="559" r:id="rId295"/>
    <p:sldId id="560" r:id="rId2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4689" autoAdjust="0"/>
  </p:normalViewPr>
  <p:slideViewPr>
    <p:cSldViewPr>
      <p:cViewPr varScale="1">
        <p:scale>
          <a:sx n="69" d="100"/>
          <a:sy n="69" d="100"/>
        </p:scale>
        <p:origin x="-1350" y="-102"/>
      </p:cViewPr>
      <p:guideLst>
        <p:guide orient="horz" pos="2160"/>
        <p:guide pos="2880"/>
      </p:guideLst>
    </p:cSldViewPr>
  </p:slideViewPr>
  <p:outlineViewPr>
    <p:cViewPr>
      <p:scale>
        <a:sx n="33" d="100"/>
        <a:sy n="33" d="100"/>
      </p:scale>
      <p:origin x="0" y="39696"/>
    </p:cViewPr>
  </p:outlineViewPr>
  <p:notesTextViewPr>
    <p:cViewPr>
      <p:scale>
        <a:sx n="100" d="100"/>
        <a:sy n="100" d="100"/>
      </p:scale>
      <p:origin x="0" y="0"/>
    </p:cViewPr>
  </p:notesTextViewPr>
  <p:sorterViewPr>
    <p:cViewPr>
      <p:scale>
        <a:sx n="66" d="100"/>
        <a:sy n="66" d="100"/>
      </p:scale>
      <p:origin x="0" y="23298"/>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notesMaster" Target="notesMasters/notes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D9A990-9628-41AF-9018-9ED2DE0F5205}" type="datetimeFigureOut">
              <a:rPr lang="en-US" smtClean="0"/>
              <a:pPr/>
              <a:t>04-Jun-13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673954-CF6E-42C8-B8A0-A1572F79A49B}"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96B30B-6A20-473D-8C73-4F00519D10F0}" type="datetimeFigureOut">
              <a:rPr lang="en-US" smtClean="0"/>
              <a:pPr/>
              <a:t>04-Jun-13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56FE8C-601C-409F-B93A-D4AD3345A3D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4A8DD8-1A19-4C48-9727-63375C9FDB95}" type="datetime1">
              <a:rPr lang="en-US" smtClean="0"/>
              <a:pPr/>
              <a:t>04-Jun-13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29E79B-3419-4A6F-A4FF-C6B7F4C7B2B4}" type="datetime1">
              <a:rPr lang="en-US" smtClean="0"/>
              <a:pPr/>
              <a:t>04-Jun-13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196DE3-1071-45DE-AC2A-908547A35B79}" type="datetime1">
              <a:rPr lang="en-US" smtClean="0"/>
              <a:pPr/>
              <a:t>04-Jun-13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DEC617-C28D-403C-8763-0732CBA8E9FA}" type="datetime1">
              <a:rPr lang="en-US" smtClean="0"/>
              <a:pPr/>
              <a:t>04-Jun-13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14C05A-44B7-4D1E-9ADD-31BDCC780951}" type="datetime1">
              <a:rPr lang="en-US" smtClean="0"/>
              <a:pPr/>
              <a:t>04-Jun-13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AF3952-2E10-49B2-BE8C-2D16885303BB}" type="datetime1">
              <a:rPr lang="en-US" smtClean="0"/>
              <a:pPr/>
              <a:t>04-Jun-13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2C6CB5-4282-4561-A82F-8C7FD7BCD78E}" type="datetime1">
              <a:rPr lang="en-US" smtClean="0"/>
              <a:pPr/>
              <a:t>04-Jun-13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58AA64-D7E5-4D38-AAD0-267033A1AA61}" type="datetime1">
              <a:rPr lang="en-US" smtClean="0"/>
              <a:pPr/>
              <a:t>04-Jun-13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93B15C-2D43-4103-9829-32F0E53365FE}" type="datetime1">
              <a:rPr lang="en-US" smtClean="0"/>
              <a:pPr/>
              <a:t>04-Jun-13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42891B-1E8C-4C6E-BA61-63C5CD78F3C0}" type="datetime1">
              <a:rPr lang="en-US" smtClean="0"/>
              <a:pPr/>
              <a:t>04-Jun-13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816AA-6309-48FA-BA2F-0EB70212B628}" type="datetime1">
              <a:rPr lang="en-US" smtClean="0"/>
              <a:pPr/>
              <a:t>04-Jun-13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5EE77-047A-46A0-89E5-2FCADEEBEC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805CF-9F14-48C6-B1DA-4A1E14A1613D}" type="datetime1">
              <a:rPr lang="en-US" smtClean="0"/>
              <a:pPr/>
              <a:t>04-Jun-13</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35EE77-047A-46A0-89E5-2FCADEEBEC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0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1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4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7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17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7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7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17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18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79.png"/></Relationships>
</file>

<file path=ppt/slides/_rels/slide18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18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194.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xml"/><Relationship Id="rId5" Type="http://schemas.openxmlformats.org/officeDocument/2006/relationships/image" Target="../media/image308.png"/><Relationship Id="rId4" Type="http://schemas.openxmlformats.org/officeDocument/2006/relationships/image" Target="../media/image307.png"/></Relationships>
</file>

<file path=ppt/slides/_rels/slide19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5" Type="http://schemas.openxmlformats.org/officeDocument/2006/relationships/image" Target="../media/image315.png"/><Relationship Id="rId4" Type="http://schemas.openxmlformats.org/officeDocument/2006/relationships/image" Target="../media/image314.png"/></Relationships>
</file>

<file path=ppt/slides/_rels/slide20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7.png"/><Relationship Id="rId2"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05.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31.png"/></Relationships>
</file>

<file path=ppt/slides/_rels/slide20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2.xml"/><Relationship Id="rId4" Type="http://schemas.openxmlformats.org/officeDocument/2006/relationships/image" Target="../media/image334.png"/></Relationships>
</file>

<file path=ppt/slides/_rels/slide208.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3.png"/><Relationship Id="rId7" Type="http://schemas.openxmlformats.org/officeDocument/2006/relationships/image" Target="../media/image347.png"/><Relationship Id="rId2"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1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 Id="rId5" Type="http://schemas.openxmlformats.org/officeDocument/2006/relationships/image" Target="../media/image352.png"/><Relationship Id="rId4" Type="http://schemas.openxmlformats.org/officeDocument/2006/relationships/image" Target="../media/image351.png"/></Relationships>
</file>

<file path=ppt/slides/_rels/slide21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2.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s>
</file>

<file path=ppt/slides/_rels/slide215.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1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png"/></Relationships>
</file>

<file path=ppt/slides/_rels/slide21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7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2.xml"/><Relationship Id="rId4" Type="http://schemas.openxmlformats.org/officeDocument/2006/relationships/image" Target="../media/image398.png"/></Relationships>
</file>

<file path=ppt/slides/_rels/slide259.xml.rels><?xml version="1.0" encoding="UTF-8" standalone="yes"?>
<Relationships xmlns="http://schemas.openxmlformats.org/package/2006/relationships"><Relationship Id="rId8" Type="http://schemas.openxmlformats.org/officeDocument/2006/relationships/image" Target="../media/image405.png"/><Relationship Id="rId3" Type="http://schemas.openxmlformats.org/officeDocument/2006/relationships/image" Target="../media/image400.png"/><Relationship Id="rId7" Type="http://schemas.openxmlformats.org/officeDocument/2006/relationships/image" Target="../media/image404.png"/><Relationship Id="rId2" Type="http://schemas.openxmlformats.org/officeDocument/2006/relationships/image" Target="../media/image399.png"/><Relationship Id="rId1" Type="http://schemas.openxmlformats.org/officeDocument/2006/relationships/slideLayout" Target="../slideLayouts/slideLayout2.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 Id="rId9" Type="http://schemas.openxmlformats.org/officeDocument/2006/relationships/image" Target="../media/image406.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s>
</file>

<file path=ppt/slides/_rels/slide261.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14.png"/></Relationships>
</file>

<file path=ppt/slides/_rels/slide26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2.xml"/><Relationship Id="rId5" Type="http://schemas.openxmlformats.org/officeDocument/2006/relationships/image" Target="../media/image418.png"/><Relationship Id="rId4" Type="http://schemas.openxmlformats.org/officeDocument/2006/relationships/image" Target="../media/image417.png"/></Relationships>
</file>

<file path=ppt/slides/_rels/slide263.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23.png"/><Relationship Id="rId4" Type="http://schemas.openxmlformats.org/officeDocument/2006/relationships/image" Target="../media/image422.png"/></Relationships>
</file>

<file path=ppt/slides/_rels/slide265.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424.png"/><Relationship Id="rId1" Type="http://schemas.openxmlformats.org/officeDocument/2006/relationships/slideLayout" Target="../slideLayouts/slideLayout2.xml"/><Relationship Id="rId5" Type="http://schemas.openxmlformats.org/officeDocument/2006/relationships/image" Target="../media/image427.png"/><Relationship Id="rId4" Type="http://schemas.openxmlformats.org/officeDocument/2006/relationships/image" Target="../media/image426.png"/></Relationships>
</file>

<file path=ppt/slides/_rels/slide266.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2.xml"/><Relationship Id="rId5" Type="http://schemas.openxmlformats.org/officeDocument/2006/relationships/image" Target="../media/image431.png"/><Relationship Id="rId4" Type="http://schemas.openxmlformats.org/officeDocument/2006/relationships/image" Target="../media/image430.png"/></Relationships>
</file>

<file path=ppt/slides/_rels/slide267.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2.xml"/><Relationship Id="rId5" Type="http://schemas.openxmlformats.org/officeDocument/2006/relationships/image" Target="../media/image435.png"/><Relationship Id="rId4" Type="http://schemas.openxmlformats.org/officeDocument/2006/relationships/image" Target="../media/image434.png"/></Relationships>
</file>

<file path=ppt/slides/_rels/slide268.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447800"/>
            <a:ext cx="8686800" cy="3416320"/>
          </a:xfrm>
          <a:prstGeom prst="rect">
            <a:avLst/>
          </a:prstGeom>
          <a:noFill/>
        </p:spPr>
        <p:txBody>
          <a:bodyPr wrap="square" rtlCol="0">
            <a:spAutoFit/>
          </a:bodyPr>
          <a:lstStyle/>
          <a:p>
            <a:pPr algn="ctr"/>
            <a:r>
              <a:rPr lang="en-US" sz="7200" b="1" dirty="0" smtClean="0"/>
              <a:t>8085 </a:t>
            </a:r>
          </a:p>
          <a:p>
            <a:pPr algn="ctr"/>
            <a:r>
              <a:rPr lang="en-US" sz="7200" b="1" dirty="0" smtClean="0"/>
              <a:t>Micro Processor Architecture</a:t>
            </a:r>
            <a:endParaRPr lang="en-US" sz="7200" b="1" dirty="0"/>
          </a:p>
        </p:txBody>
      </p:sp>
      <p:sp>
        <p:nvSpPr>
          <p:cNvPr id="3" name="Slide Number Placeholder 2"/>
          <p:cNvSpPr>
            <a:spLocks noGrp="1"/>
          </p:cNvSpPr>
          <p:nvPr>
            <p:ph type="sldNum" sz="quarter" idx="12"/>
          </p:nvPr>
        </p:nvSpPr>
        <p:spPr/>
        <p:txBody>
          <a:bodyPr/>
          <a:lstStyle/>
          <a:p>
            <a:fld id="{8A35EE77-047A-46A0-89E5-2FCADEEBEC53}"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1"/>
            <a:ext cx="8382000" cy="3323987"/>
          </a:xfrm>
          <a:prstGeom prst="rect">
            <a:avLst/>
          </a:prstGeom>
        </p:spPr>
        <p:txBody>
          <a:bodyPr wrap="square">
            <a:spAutoFit/>
          </a:bodyPr>
          <a:lstStyle/>
          <a:p>
            <a:pPr>
              <a:lnSpc>
                <a:spcPct val="150000"/>
              </a:lnSpc>
            </a:pPr>
            <a:r>
              <a:rPr lang="en-US" sz="2000" b="1" dirty="0" smtClean="0">
                <a:latin typeface="TimesNewRoman"/>
              </a:rPr>
              <a:t>1. REGISTERS</a:t>
            </a:r>
          </a:p>
          <a:p>
            <a:pPr marL="342900" indent="-342900" algn="just">
              <a:lnSpc>
                <a:spcPct val="150000"/>
              </a:lnSpc>
              <a:buFont typeface="Wingdings" pitchFamily="2" charset="2"/>
              <a:buChar char="v"/>
            </a:pPr>
            <a:r>
              <a:rPr lang="en-US" sz="2000" dirty="0" smtClean="0">
                <a:latin typeface="Arial" pitchFamily="34" charset="0"/>
                <a:cs typeface="Arial" pitchFamily="34" charset="0"/>
              </a:rPr>
              <a:t>The 8085 includes six registers, one accumulator, and one flag register, as shown in Figure. </a:t>
            </a:r>
          </a:p>
          <a:p>
            <a:pPr marL="342900" indent="-342900" algn="just">
              <a:lnSpc>
                <a:spcPct val="150000"/>
              </a:lnSpc>
              <a:buFont typeface="Wingdings" pitchFamily="2" charset="2"/>
              <a:buChar char="v"/>
            </a:pPr>
            <a:r>
              <a:rPr lang="en-US" sz="2000" dirty="0" smtClean="0">
                <a:latin typeface="Arial" pitchFamily="34" charset="0"/>
                <a:cs typeface="Arial" pitchFamily="34" charset="0"/>
              </a:rPr>
              <a:t>In addition, it has two 16-bit registers: the stack pointer and the program counter. </a:t>
            </a:r>
          </a:p>
          <a:p>
            <a:pPr marL="342900" indent="-342900" algn="just">
              <a:lnSpc>
                <a:spcPct val="150000"/>
              </a:lnSpc>
              <a:buFont typeface="Wingdings" pitchFamily="2" charset="2"/>
              <a:buChar char="v"/>
            </a:pPr>
            <a:r>
              <a:rPr lang="en-US" sz="2000" dirty="0" smtClean="0">
                <a:latin typeface="Arial" pitchFamily="34" charset="0"/>
                <a:cs typeface="Arial" pitchFamily="34" charset="0"/>
              </a:rPr>
              <a:t>The 8085 has six general-purpose registers to store 8-bit data; these are identified as B,C,D,E,H, and L as shown in the figure.</a:t>
            </a:r>
          </a:p>
        </p:txBody>
      </p:sp>
      <p:sp>
        <p:nvSpPr>
          <p:cNvPr id="3" name="Slide Number Placeholder 2"/>
          <p:cNvSpPr>
            <a:spLocks noGrp="1"/>
          </p:cNvSpPr>
          <p:nvPr>
            <p:ph type="sldNum" sz="quarter" idx="12"/>
          </p:nvPr>
        </p:nvSpPr>
        <p:spPr/>
        <p:txBody>
          <a:bodyPr/>
          <a:lstStyle/>
          <a:p>
            <a:fld id="{8A35EE77-047A-46A0-89E5-2FCADEEBEC53}"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100</a:t>
            </a:fld>
            <a:endParaRPr lang="en-US"/>
          </a:p>
        </p:txBody>
      </p:sp>
      <p:sp>
        <p:nvSpPr>
          <p:cNvPr id="5" name="Rectangle 4"/>
          <p:cNvSpPr/>
          <p:nvPr/>
        </p:nvSpPr>
        <p:spPr>
          <a:xfrm>
            <a:off x="760021" y="1371600"/>
            <a:ext cx="7632153" cy="3416320"/>
          </a:xfrm>
          <a:prstGeom prst="rect">
            <a:avLst/>
          </a:prstGeom>
        </p:spPr>
        <p:txBody>
          <a:bodyPr wrap="none">
            <a:spAutoFit/>
          </a:bodyPr>
          <a:lstStyle/>
          <a:p>
            <a:pPr algn="ctr"/>
            <a:r>
              <a:rPr lang="en-US" sz="7200" b="1" dirty="0" smtClean="0"/>
              <a:t>8085</a:t>
            </a:r>
          </a:p>
          <a:p>
            <a:pPr algn="ctr"/>
            <a:r>
              <a:rPr lang="en-US" sz="7200" b="1" dirty="0" smtClean="0"/>
              <a:t>INSTRUCTIONS </a:t>
            </a:r>
          </a:p>
          <a:p>
            <a:pPr algn="ctr"/>
            <a:r>
              <a:rPr lang="en-US" sz="7200" b="1" dirty="0" smtClean="0"/>
              <a:t>TIMING DIAGRAMS</a:t>
            </a:r>
            <a:endParaRPr lang="en-US" sz="7200" b="1"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101</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971801" y="228600"/>
            <a:ext cx="3287487" cy="4572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0" y="1066800"/>
            <a:ext cx="9144000" cy="15240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762001" y="2667000"/>
            <a:ext cx="59055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102</a:t>
            </a:fld>
            <a:endParaRPr lang="en-US"/>
          </a:p>
        </p:txBody>
      </p:sp>
      <p:sp>
        <p:nvSpPr>
          <p:cNvPr id="5" name="TextBox 4"/>
          <p:cNvSpPr txBox="1"/>
          <p:nvPr/>
        </p:nvSpPr>
        <p:spPr>
          <a:xfrm>
            <a:off x="0" y="1"/>
            <a:ext cx="9144000" cy="3647152"/>
          </a:xfrm>
          <a:prstGeom prst="rect">
            <a:avLst/>
          </a:prstGeom>
          <a:noFill/>
        </p:spPr>
        <p:txBody>
          <a:bodyPr wrap="square" rtlCol="0">
            <a:spAutoFit/>
          </a:bodyPr>
          <a:lstStyle/>
          <a:p>
            <a:pPr marL="342900" indent="-342900" algn="just">
              <a:lnSpc>
                <a:spcPct val="150000"/>
              </a:lnSpc>
              <a:buFont typeface="Wingdings" pitchFamily="2" charset="2"/>
              <a:buChar char="v"/>
            </a:pPr>
            <a:r>
              <a:rPr lang="en-US" sz="2200" dirty="0" smtClean="0">
                <a:latin typeface="Arial" pitchFamily="34" charset="0"/>
                <a:cs typeface="Arial" pitchFamily="34" charset="0"/>
              </a:rPr>
              <a:t>The fetching ,decoding, and execution of a single instruction constitutes an instruction cycle.</a:t>
            </a:r>
          </a:p>
          <a:p>
            <a:pPr marL="342900" indent="-342900" algn="just">
              <a:lnSpc>
                <a:spcPct val="150000"/>
              </a:lnSpc>
              <a:buFont typeface="Wingdings" pitchFamily="2" charset="2"/>
              <a:buChar char="v"/>
            </a:pPr>
            <a:r>
              <a:rPr lang="en-US" sz="2200" dirty="0" smtClean="0">
                <a:latin typeface="Arial" pitchFamily="34" charset="0"/>
                <a:cs typeface="Arial" pitchFamily="34" charset="0"/>
              </a:rPr>
              <a:t>Which consist of one to five read or write operations between processor and memory or I/O devices. Each memory or I/O operation requires a particular time period, called machine cycle. </a:t>
            </a:r>
          </a:p>
          <a:p>
            <a:pPr marL="342900" indent="-342900" algn="just">
              <a:lnSpc>
                <a:spcPct val="150000"/>
              </a:lnSpc>
              <a:buFont typeface="Wingdings" pitchFamily="2" charset="2"/>
              <a:buChar char="v"/>
            </a:pPr>
            <a:r>
              <a:rPr lang="en-US" sz="2200" dirty="0" smtClean="0">
                <a:latin typeface="Arial" pitchFamily="34" charset="0"/>
                <a:cs typeface="Arial" pitchFamily="34" charset="0"/>
              </a:rPr>
              <a:t>A machine cycle  consists of 3 to 6 clock periods/ cycles called as T- states.</a:t>
            </a:r>
            <a:endParaRPr lang="en-US" sz="2200" dirty="0">
              <a:latin typeface="Arial" pitchFamily="34" charset="0"/>
              <a:cs typeface="Arial"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381000" y="3810000"/>
            <a:ext cx="84582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103</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1" y="152400"/>
            <a:ext cx="8249479" cy="4572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04801" y="990600"/>
            <a:ext cx="8325135"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104</a:t>
            </a:fld>
            <a:endParaRPr lang="en-US"/>
          </a:p>
        </p:txBody>
      </p:sp>
      <p:sp>
        <p:nvSpPr>
          <p:cNvPr id="6" name="TextBox 5"/>
          <p:cNvSpPr txBox="1"/>
          <p:nvPr/>
        </p:nvSpPr>
        <p:spPr>
          <a:xfrm>
            <a:off x="0" y="0"/>
            <a:ext cx="9144000" cy="3416320"/>
          </a:xfrm>
          <a:prstGeom prst="rect">
            <a:avLst/>
          </a:prstGeom>
          <a:noFill/>
        </p:spPr>
        <p:txBody>
          <a:bodyPr wrap="square" rtlCol="0">
            <a:spAutoFit/>
          </a:bodyPr>
          <a:lstStyle/>
          <a:p>
            <a:pPr algn="just">
              <a:lnSpc>
                <a:spcPct val="150000"/>
              </a:lnSpc>
            </a:pPr>
            <a:r>
              <a:rPr lang="en-US" sz="2400" dirty="0" smtClean="0">
                <a:latin typeface="Arial" pitchFamily="34" charset="0"/>
                <a:cs typeface="Arial" pitchFamily="34" charset="0"/>
              </a:rPr>
              <a:t>In 8085 microprocessor, signals are activated at specific instant for specific time period.</a:t>
            </a:r>
          </a:p>
          <a:p>
            <a:pPr algn="just">
              <a:lnSpc>
                <a:spcPct val="150000"/>
              </a:lnSpc>
            </a:pPr>
            <a:r>
              <a:rPr lang="en-US" sz="2400" b="1" dirty="0" smtClean="0">
                <a:latin typeface="Arial" pitchFamily="34" charset="0"/>
                <a:cs typeface="Arial" pitchFamily="34" charset="0"/>
              </a:rPr>
              <a:t>ALE (Address Latch Enable): -</a:t>
            </a:r>
          </a:p>
          <a:p>
            <a:pPr algn="just">
              <a:lnSpc>
                <a:spcPct val="150000"/>
              </a:lnSpc>
            </a:pPr>
            <a:r>
              <a:rPr lang="en-US" sz="2400" dirty="0" smtClean="0">
                <a:latin typeface="Arial" pitchFamily="34" charset="0"/>
                <a:cs typeface="Arial" pitchFamily="34" charset="0"/>
              </a:rPr>
              <a:t>This signal is active high signal. It is activated in the beginning of the T1 state of each machine cycle, except bus idle machine cycle.</a:t>
            </a:r>
            <a:endParaRPr lang="en-US" sz="2400" dirty="0">
              <a:latin typeface="Arial" pitchFamily="34" charset="0"/>
              <a:cs typeface="Arial" pitchFamily="34" charset="0"/>
            </a:endParaRPr>
          </a:p>
        </p:txBody>
      </p:sp>
      <p:pic>
        <p:nvPicPr>
          <p:cNvPr id="4100" name="Picture 4"/>
          <p:cNvPicPr>
            <a:picLocks noChangeAspect="1" noChangeArrowheads="1"/>
          </p:cNvPicPr>
          <p:nvPr/>
        </p:nvPicPr>
        <p:blipFill>
          <a:blip r:embed="rId2" cstate="print"/>
          <a:srcRect/>
          <a:stretch>
            <a:fillRect/>
          </a:stretch>
        </p:blipFill>
        <p:spPr bwMode="auto">
          <a:xfrm>
            <a:off x="0" y="3962401"/>
            <a:ext cx="8763000" cy="27603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105</a:t>
            </a:fld>
            <a:endParaRPr lang="en-US"/>
          </a:p>
        </p:txBody>
      </p:sp>
      <p:sp>
        <p:nvSpPr>
          <p:cNvPr id="5" name="TextBox 4"/>
          <p:cNvSpPr txBox="1"/>
          <p:nvPr/>
        </p:nvSpPr>
        <p:spPr>
          <a:xfrm>
            <a:off x="304800" y="304800"/>
            <a:ext cx="8305800" cy="1938992"/>
          </a:xfrm>
          <a:prstGeom prst="rect">
            <a:avLst/>
          </a:prstGeom>
          <a:noFill/>
        </p:spPr>
        <p:txBody>
          <a:bodyPr wrap="square" rtlCol="0">
            <a:spAutoFit/>
          </a:bodyPr>
          <a:lstStyle/>
          <a:p>
            <a:pPr>
              <a:lnSpc>
                <a:spcPct val="150000"/>
              </a:lnSpc>
            </a:pPr>
            <a:r>
              <a:rPr lang="en-US" sz="2000" b="1" dirty="0" smtClean="0">
                <a:latin typeface="Arial" pitchFamily="34" charset="0"/>
                <a:cs typeface="Arial" pitchFamily="34" charset="0"/>
              </a:rPr>
              <a:t>A0 – A7 (Lower Byte Address)</a:t>
            </a:r>
          </a:p>
          <a:p>
            <a:pPr algn="just">
              <a:lnSpc>
                <a:spcPct val="150000"/>
              </a:lnSpc>
            </a:pPr>
            <a:r>
              <a:rPr lang="en-US" sz="2000" dirty="0" smtClean="0">
                <a:latin typeface="Arial" pitchFamily="34" charset="0"/>
                <a:cs typeface="Arial" pitchFamily="34" charset="0"/>
              </a:rPr>
              <a:t>The lower byte of address is available on the multiplexed address/data bus (AD0 – AD7) during T1 state of each machine cycle, except bus idle.</a:t>
            </a:r>
            <a:endParaRPr lang="en-US" sz="2000" dirty="0">
              <a:latin typeface="Arial" pitchFamily="34" charset="0"/>
              <a:cs typeface="Arial"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0" y="2438400"/>
            <a:ext cx="868680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106</a:t>
            </a:fld>
            <a:endParaRPr lang="en-US"/>
          </a:p>
        </p:txBody>
      </p:sp>
      <p:sp>
        <p:nvSpPr>
          <p:cNvPr id="5" name="TextBox 4"/>
          <p:cNvSpPr txBox="1"/>
          <p:nvPr/>
        </p:nvSpPr>
        <p:spPr>
          <a:xfrm>
            <a:off x="304800" y="304801"/>
            <a:ext cx="8305800" cy="3323987"/>
          </a:xfrm>
          <a:prstGeom prst="rect">
            <a:avLst/>
          </a:prstGeom>
          <a:noFill/>
        </p:spPr>
        <p:txBody>
          <a:bodyPr wrap="square" rtlCol="0">
            <a:spAutoFit/>
          </a:bodyPr>
          <a:lstStyle/>
          <a:p>
            <a:pPr>
              <a:lnSpc>
                <a:spcPct val="150000"/>
              </a:lnSpc>
            </a:pPr>
            <a:r>
              <a:rPr lang="en-US" sz="2000" b="1" dirty="0" smtClean="0">
                <a:latin typeface="Arial" pitchFamily="34" charset="0"/>
                <a:cs typeface="Arial" pitchFamily="34" charset="0"/>
              </a:rPr>
              <a:t>D0 – D7 (Data Bus)</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The data from memory or I/O device and from microprocessor to memory or I/O device is transferred during T2 – T3 states.</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In read machine cycle data will appear on the data bus during the later part of the T2 – state.</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Whereas in write cycle data will appear on the data bus at the beginning of T2 – state.</a:t>
            </a:r>
            <a:endParaRPr lang="en-US" sz="2000" dirty="0">
              <a:latin typeface="Arial" pitchFamily="34" charset="0"/>
              <a:cs typeface="Arial"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1" y="3810000"/>
            <a:ext cx="8356779"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107</a:t>
            </a:fld>
            <a:endParaRPr lang="en-US"/>
          </a:p>
        </p:txBody>
      </p:sp>
      <p:pic>
        <p:nvPicPr>
          <p:cNvPr id="7171" name="Picture 3"/>
          <p:cNvPicPr>
            <a:picLocks noChangeAspect="1" noChangeArrowheads="1"/>
          </p:cNvPicPr>
          <p:nvPr/>
        </p:nvPicPr>
        <p:blipFill>
          <a:blip r:embed="rId2" cstate="print"/>
          <a:srcRect/>
          <a:stretch>
            <a:fillRect/>
          </a:stretch>
        </p:blipFill>
        <p:spPr bwMode="auto">
          <a:xfrm>
            <a:off x="228600" y="2590801"/>
            <a:ext cx="8610600" cy="2383007"/>
          </a:xfrm>
          <a:prstGeom prst="rect">
            <a:avLst/>
          </a:prstGeom>
          <a:noFill/>
          <a:ln w="9525">
            <a:noFill/>
            <a:miter lim="800000"/>
            <a:headEnd/>
            <a:tailEnd/>
          </a:ln>
        </p:spPr>
      </p:pic>
      <p:pic>
        <p:nvPicPr>
          <p:cNvPr id="7172" name="Picture 4"/>
          <p:cNvPicPr>
            <a:picLocks noChangeAspect="1" noChangeArrowheads="1"/>
          </p:cNvPicPr>
          <p:nvPr/>
        </p:nvPicPr>
        <p:blipFill>
          <a:blip r:embed="rId3" cstate="print"/>
          <a:srcRect/>
          <a:stretch>
            <a:fillRect/>
          </a:stretch>
        </p:blipFill>
        <p:spPr bwMode="auto">
          <a:xfrm>
            <a:off x="0" y="457200"/>
            <a:ext cx="9144000"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108</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1" y="0"/>
            <a:ext cx="9144001" cy="198120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0" y="2514600"/>
            <a:ext cx="8776368" cy="297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109</a:t>
            </a:fld>
            <a:endParaRPr lang="en-US"/>
          </a:p>
        </p:txBody>
      </p:sp>
      <p:pic>
        <p:nvPicPr>
          <p:cNvPr id="9218" name="Picture 2"/>
          <p:cNvPicPr>
            <a:picLocks noChangeAspect="1" noChangeArrowheads="1"/>
          </p:cNvPicPr>
          <p:nvPr/>
        </p:nvPicPr>
        <p:blipFill>
          <a:blip r:embed="rId2" cstate="print"/>
          <a:srcRect/>
          <a:stretch>
            <a:fillRect/>
          </a:stretch>
        </p:blipFill>
        <p:spPr bwMode="auto">
          <a:xfrm>
            <a:off x="0" y="304800"/>
            <a:ext cx="91440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
            <a:ext cx="7696200" cy="6740307"/>
          </a:xfrm>
          <a:prstGeom prst="rect">
            <a:avLst/>
          </a:prstGeom>
          <a:noFill/>
        </p:spPr>
        <p:txBody>
          <a:bodyPr wrap="square" rtlCol="0">
            <a:spAutoFit/>
          </a:bodyPr>
          <a:lstStyle/>
          <a:p>
            <a:pPr>
              <a:lnSpc>
                <a:spcPct val="150000"/>
              </a:lnSpc>
            </a:pPr>
            <a:r>
              <a:rPr lang="en-US" sz="2400" b="1" dirty="0" smtClean="0">
                <a:latin typeface="Arial" pitchFamily="34" charset="0"/>
                <a:cs typeface="Arial" pitchFamily="34" charset="0"/>
              </a:rPr>
              <a:t>Classification of Registers: - </a:t>
            </a:r>
          </a:p>
          <a:p>
            <a:pPr marL="342900" indent="-342900">
              <a:lnSpc>
                <a:spcPct val="150000"/>
              </a:lnSpc>
              <a:buAutoNum type="arabicPeriod"/>
            </a:pPr>
            <a:r>
              <a:rPr lang="en-US" sz="2400" dirty="0" smtClean="0">
                <a:latin typeface="Arial" pitchFamily="34" charset="0"/>
                <a:cs typeface="Arial" pitchFamily="34" charset="0"/>
              </a:rPr>
              <a:t>General purpose registers</a:t>
            </a:r>
          </a:p>
          <a:p>
            <a:pPr marL="342900" indent="-342900">
              <a:lnSpc>
                <a:spcPct val="150000"/>
              </a:lnSpc>
              <a:buAutoNum type="arabicPeriod"/>
            </a:pPr>
            <a:r>
              <a:rPr lang="en-US" sz="2400" dirty="0" smtClean="0">
                <a:latin typeface="Arial" pitchFamily="34" charset="0"/>
                <a:cs typeface="Arial" pitchFamily="34" charset="0"/>
              </a:rPr>
              <a:t>Temporary registers</a:t>
            </a:r>
          </a:p>
          <a:p>
            <a:pPr marL="800100" lvl="1" indent="-342900">
              <a:lnSpc>
                <a:spcPct val="150000"/>
              </a:lnSpc>
              <a:buFont typeface="+mj-lt"/>
              <a:buAutoNum type="alphaLcParenR"/>
            </a:pPr>
            <a:r>
              <a:rPr lang="en-US" sz="2400" dirty="0" smtClean="0">
                <a:latin typeface="Arial" pitchFamily="34" charset="0"/>
                <a:cs typeface="Arial" pitchFamily="34" charset="0"/>
              </a:rPr>
              <a:t>Temporary data register</a:t>
            </a:r>
          </a:p>
          <a:p>
            <a:pPr marL="800100" lvl="1" indent="-342900">
              <a:lnSpc>
                <a:spcPct val="150000"/>
              </a:lnSpc>
              <a:buFont typeface="+mj-lt"/>
              <a:buAutoNum type="alphaLcParenR"/>
            </a:pPr>
            <a:r>
              <a:rPr lang="en-US" sz="2400" dirty="0" smtClean="0">
                <a:latin typeface="Arial" pitchFamily="34" charset="0"/>
                <a:cs typeface="Arial" pitchFamily="34" charset="0"/>
              </a:rPr>
              <a:t>W &amp; Z register.</a:t>
            </a:r>
            <a:r>
              <a:rPr lang="en-US" dirty="0" smtClean="0">
                <a:latin typeface="Arial" pitchFamily="34" charset="0"/>
                <a:cs typeface="Arial" pitchFamily="34" charset="0"/>
              </a:rPr>
              <a:t> </a:t>
            </a:r>
            <a:endParaRPr lang="en-US" sz="2400" dirty="0" smtClean="0">
              <a:latin typeface="Arial" pitchFamily="34" charset="0"/>
              <a:cs typeface="Arial" pitchFamily="34" charset="0"/>
            </a:endParaRPr>
          </a:p>
          <a:p>
            <a:pPr marL="342900" indent="-342900">
              <a:lnSpc>
                <a:spcPct val="150000"/>
              </a:lnSpc>
              <a:buAutoNum type="arabicPeriod"/>
            </a:pPr>
            <a:r>
              <a:rPr lang="en-US" sz="2400" dirty="0" smtClean="0">
                <a:latin typeface="Arial" pitchFamily="34" charset="0"/>
                <a:cs typeface="Arial" pitchFamily="34" charset="0"/>
              </a:rPr>
              <a:t>Special Purpose registers</a:t>
            </a:r>
          </a:p>
          <a:p>
            <a:pPr marL="800100" lvl="1" indent="-342900">
              <a:lnSpc>
                <a:spcPct val="150000"/>
              </a:lnSpc>
              <a:buFont typeface="+mj-lt"/>
              <a:buAutoNum type="alphaLcParenR"/>
            </a:pPr>
            <a:r>
              <a:rPr lang="en-US" sz="2400" dirty="0" smtClean="0">
                <a:latin typeface="Arial" pitchFamily="34" charset="0"/>
                <a:cs typeface="Arial" pitchFamily="34" charset="0"/>
              </a:rPr>
              <a:t>Accumulator</a:t>
            </a:r>
          </a:p>
          <a:p>
            <a:pPr marL="800100" lvl="1" indent="-342900">
              <a:lnSpc>
                <a:spcPct val="150000"/>
              </a:lnSpc>
              <a:buFont typeface="+mj-lt"/>
              <a:buAutoNum type="alphaLcParenR"/>
            </a:pPr>
            <a:r>
              <a:rPr lang="en-US" sz="2400" dirty="0" smtClean="0">
                <a:latin typeface="Arial" pitchFamily="34" charset="0"/>
                <a:cs typeface="Arial" pitchFamily="34" charset="0"/>
              </a:rPr>
              <a:t>Flag register</a:t>
            </a:r>
          </a:p>
          <a:p>
            <a:pPr marL="800100" lvl="1" indent="-342900">
              <a:lnSpc>
                <a:spcPct val="150000"/>
              </a:lnSpc>
              <a:buFont typeface="+mj-lt"/>
              <a:buAutoNum type="alphaLcParenR"/>
            </a:pPr>
            <a:r>
              <a:rPr lang="en-US" sz="2400" dirty="0" smtClean="0">
                <a:latin typeface="Arial" pitchFamily="34" charset="0"/>
                <a:cs typeface="Arial" pitchFamily="34" charset="0"/>
              </a:rPr>
              <a:t>Instruction register</a:t>
            </a:r>
          </a:p>
          <a:p>
            <a:pPr marL="342900" indent="-342900">
              <a:lnSpc>
                <a:spcPct val="150000"/>
              </a:lnSpc>
              <a:buAutoNum type="arabicPeriod"/>
            </a:pPr>
            <a:r>
              <a:rPr lang="en-US" sz="2400" dirty="0" smtClean="0">
                <a:latin typeface="Arial" pitchFamily="34" charset="0"/>
                <a:cs typeface="Arial" pitchFamily="34" charset="0"/>
              </a:rPr>
              <a:t>16 Bit registers</a:t>
            </a:r>
          </a:p>
          <a:p>
            <a:pPr marL="800100" lvl="1" indent="-342900">
              <a:lnSpc>
                <a:spcPct val="150000"/>
              </a:lnSpc>
              <a:buFont typeface="+mj-lt"/>
              <a:buAutoNum type="alphaLcParenR"/>
            </a:pPr>
            <a:r>
              <a:rPr lang="en-US" sz="2400" dirty="0" smtClean="0">
                <a:latin typeface="Arial" pitchFamily="34" charset="0"/>
                <a:cs typeface="Arial" pitchFamily="34" charset="0"/>
              </a:rPr>
              <a:t>Program counter</a:t>
            </a:r>
          </a:p>
          <a:p>
            <a:pPr marL="800100" lvl="1" indent="-342900">
              <a:lnSpc>
                <a:spcPct val="150000"/>
              </a:lnSpc>
              <a:buFont typeface="+mj-lt"/>
              <a:buAutoNum type="alphaLcParenR"/>
            </a:pPr>
            <a:r>
              <a:rPr lang="en-US" sz="2400" dirty="0" smtClean="0">
                <a:latin typeface="Arial" pitchFamily="34" charset="0"/>
                <a:cs typeface="Arial" pitchFamily="34" charset="0"/>
              </a:rPr>
              <a:t>Stack Pointer</a:t>
            </a:r>
          </a:p>
        </p:txBody>
      </p:sp>
      <p:sp>
        <p:nvSpPr>
          <p:cNvPr id="3" name="Slide Number Placeholder 2"/>
          <p:cNvSpPr>
            <a:spLocks noGrp="1"/>
          </p:cNvSpPr>
          <p:nvPr>
            <p:ph type="sldNum" sz="quarter" idx="12"/>
          </p:nvPr>
        </p:nvSpPr>
        <p:spPr/>
        <p:txBody>
          <a:bodyPr/>
          <a:lstStyle/>
          <a:p>
            <a:fld id="{8A35EE77-047A-46A0-89E5-2FCADEEBEC53}" type="slidenum">
              <a:rPr lang="en-US" smtClean="0"/>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110</a:t>
            </a:fld>
            <a:endParaRPr lang="en-US"/>
          </a:p>
        </p:txBody>
      </p:sp>
      <p:sp>
        <p:nvSpPr>
          <p:cNvPr id="6" name="TextBox 5"/>
          <p:cNvSpPr txBox="1"/>
          <p:nvPr/>
        </p:nvSpPr>
        <p:spPr>
          <a:xfrm>
            <a:off x="228600" y="304800"/>
            <a:ext cx="7391400" cy="523220"/>
          </a:xfrm>
          <a:prstGeom prst="rect">
            <a:avLst/>
          </a:prstGeom>
          <a:noFill/>
        </p:spPr>
        <p:txBody>
          <a:bodyPr wrap="square" rtlCol="0">
            <a:spAutoFit/>
          </a:bodyPr>
          <a:lstStyle/>
          <a:p>
            <a:r>
              <a:rPr lang="en-US" sz="2800" b="1" dirty="0" smtClean="0"/>
              <a:t>Machine Cycles</a:t>
            </a:r>
            <a:endParaRPr lang="en-US" b="1" dirty="0"/>
          </a:p>
        </p:txBody>
      </p:sp>
      <p:sp>
        <p:nvSpPr>
          <p:cNvPr id="7" name="TextBox 6"/>
          <p:cNvSpPr txBox="1"/>
          <p:nvPr/>
        </p:nvSpPr>
        <p:spPr>
          <a:xfrm>
            <a:off x="0" y="971005"/>
            <a:ext cx="9144000" cy="6001643"/>
          </a:xfrm>
          <a:prstGeom prst="rect">
            <a:avLst/>
          </a:prstGeom>
          <a:noFill/>
        </p:spPr>
        <p:txBody>
          <a:bodyPr wrap="square" rtlCol="0">
            <a:spAutoFit/>
          </a:bodyPr>
          <a:lstStyle/>
          <a:p>
            <a:pPr>
              <a:lnSpc>
                <a:spcPct val="200000"/>
              </a:lnSpc>
            </a:pPr>
            <a:r>
              <a:rPr lang="en-US" sz="2400" dirty="0" smtClean="0">
                <a:latin typeface="Arial" pitchFamily="34" charset="0"/>
                <a:cs typeface="Arial" pitchFamily="34" charset="0"/>
              </a:rPr>
              <a:t>The 8085 has seven machine cycles as follows: - </a:t>
            </a:r>
          </a:p>
          <a:p>
            <a:pPr marL="914400" lvl="1" indent="-457200">
              <a:lnSpc>
                <a:spcPct val="200000"/>
              </a:lnSpc>
              <a:buFont typeface="+mj-lt"/>
              <a:buAutoNum type="arabicPeriod"/>
            </a:pPr>
            <a:r>
              <a:rPr lang="en-US" sz="2400" dirty="0" err="1" smtClean="0">
                <a:latin typeface="Arial" pitchFamily="34" charset="0"/>
                <a:cs typeface="Arial" pitchFamily="34" charset="0"/>
              </a:rPr>
              <a:t>Opcode</a:t>
            </a:r>
            <a:r>
              <a:rPr lang="en-US" sz="2400" dirty="0" smtClean="0">
                <a:latin typeface="Arial" pitchFamily="34" charset="0"/>
                <a:cs typeface="Arial" pitchFamily="34" charset="0"/>
              </a:rPr>
              <a:t> Fetch</a:t>
            </a:r>
          </a:p>
          <a:p>
            <a:pPr marL="914400" lvl="1" indent="-457200">
              <a:lnSpc>
                <a:spcPct val="200000"/>
              </a:lnSpc>
              <a:buFont typeface="+mj-lt"/>
              <a:buAutoNum type="arabicPeriod"/>
            </a:pPr>
            <a:r>
              <a:rPr lang="en-US" sz="2400" dirty="0" smtClean="0">
                <a:latin typeface="Arial" pitchFamily="34" charset="0"/>
                <a:cs typeface="Arial" pitchFamily="34" charset="0"/>
              </a:rPr>
              <a:t>Memory Read</a:t>
            </a:r>
          </a:p>
          <a:p>
            <a:pPr marL="914400" lvl="1" indent="-457200">
              <a:lnSpc>
                <a:spcPct val="200000"/>
              </a:lnSpc>
              <a:buFont typeface="+mj-lt"/>
              <a:buAutoNum type="arabicPeriod"/>
            </a:pPr>
            <a:r>
              <a:rPr lang="en-US" sz="2400" dirty="0" smtClean="0">
                <a:latin typeface="Arial" pitchFamily="34" charset="0"/>
                <a:cs typeface="Arial" pitchFamily="34" charset="0"/>
              </a:rPr>
              <a:t>Memory Write</a:t>
            </a:r>
          </a:p>
          <a:p>
            <a:pPr marL="914400" lvl="1" indent="-457200">
              <a:lnSpc>
                <a:spcPct val="200000"/>
              </a:lnSpc>
              <a:buFont typeface="+mj-lt"/>
              <a:buAutoNum type="arabicPeriod"/>
            </a:pPr>
            <a:r>
              <a:rPr lang="en-US" sz="2400" dirty="0" smtClean="0">
                <a:latin typeface="Arial" pitchFamily="34" charset="0"/>
                <a:cs typeface="Arial" pitchFamily="34" charset="0"/>
              </a:rPr>
              <a:t>I/O Read</a:t>
            </a:r>
          </a:p>
          <a:p>
            <a:pPr marL="914400" lvl="1" indent="-457200">
              <a:lnSpc>
                <a:spcPct val="200000"/>
              </a:lnSpc>
              <a:buFont typeface="+mj-lt"/>
              <a:buAutoNum type="arabicPeriod"/>
            </a:pPr>
            <a:r>
              <a:rPr lang="en-US" sz="2400" dirty="0" smtClean="0">
                <a:latin typeface="Arial" pitchFamily="34" charset="0"/>
                <a:cs typeface="Arial" pitchFamily="34" charset="0"/>
              </a:rPr>
              <a:t>I/O write</a:t>
            </a:r>
          </a:p>
          <a:p>
            <a:pPr marL="914400" lvl="1" indent="-457200">
              <a:lnSpc>
                <a:spcPct val="200000"/>
              </a:lnSpc>
              <a:buFont typeface="+mj-lt"/>
              <a:buAutoNum type="arabicPeriod"/>
            </a:pPr>
            <a:r>
              <a:rPr lang="en-US" sz="2400" dirty="0" smtClean="0">
                <a:latin typeface="Arial" pitchFamily="34" charset="0"/>
                <a:cs typeface="Arial" pitchFamily="34" charset="0"/>
              </a:rPr>
              <a:t>Interrupt Acknowledge</a:t>
            </a:r>
          </a:p>
          <a:p>
            <a:pPr marL="914400" lvl="1" indent="-457200">
              <a:lnSpc>
                <a:spcPct val="200000"/>
              </a:lnSpc>
              <a:buFont typeface="+mj-lt"/>
              <a:buAutoNum type="arabicPeriod"/>
            </a:pPr>
            <a:r>
              <a:rPr lang="en-US" sz="2400" dirty="0" smtClean="0">
                <a:latin typeface="Arial" pitchFamily="34" charset="0"/>
                <a:cs typeface="Arial" pitchFamily="34" charset="0"/>
              </a:rPr>
              <a:t>Bus Idle</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111</a:t>
            </a:fld>
            <a:endParaRPr lang="en-US"/>
          </a:p>
        </p:txBody>
      </p:sp>
      <p:sp>
        <p:nvSpPr>
          <p:cNvPr id="5" name="TextBox 4"/>
          <p:cNvSpPr txBox="1"/>
          <p:nvPr/>
        </p:nvSpPr>
        <p:spPr>
          <a:xfrm>
            <a:off x="0" y="1"/>
            <a:ext cx="9144000" cy="923330"/>
          </a:xfrm>
          <a:prstGeom prst="rect">
            <a:avLst/>
          </a:prstGeom>
          <a:noFill/>
        </p:spPr>
        <p:txBody>
          <a:bodyPr wrap="square" rtlCol="0">
            <a:spAutoFit/>
          </a:bodyPr>
          <a:lstStyle/>
          <a:p>
            <a:pPr algn="just"/>
            <a:r>
              <a:rPr lang="en-US" b="1" dirty="0" smtClean="0">
                <a:latin typeface="Arial" pitchFamily="34" charset="0"/>
                <a:cs typeface="Arial" pitchFamily="34" charset="0"/>
              </a:rPr>
              <a:t>OPCODE FETCH CYCLE: - </a:t>
            </a:r>
            <a:r>
              <a:rPr lang="en-US" dirty="0" smtClean="0">
                <a:latin typeface="Arial" pitchFamily="34" charset="0"/>
                <a:cs typeface="Arial" pitchFamily="34" charset="0"/>
              </a:rPr>
              <a:t>The first machine cycle of every instruction is </a:t>
            </a:r>
            <a:r>
              <a:rPr lang="en-US" dirty="0" err="1" smtClean="0">
                <a:latin typeface="Arial" pitchFamily="34" charset="0"/>
                <a:cs typeface="Arial" pitchFamily="34" charset="0"/>
              </a:rPr>
              <a:t>opcode</a:t>
            </a:r>
            <a:r>
              <a:rPr lang="en-US" dirty="0" smtClean="0">
                <a:latin typeface="Arial" pitchFamily="34" charset="0"/>
                <a:cs typeface="Arial" pitchFamily="34" charset="0"/>
              </a:rPr>
              <a:t> fetch cycle, in which  8085 finds the nature of the instruction to be executed. It consists of 4T states to 6T states depending on the instruction.</a:t>
            </a:r>
            <a:endParaRPr lang="en-US" dirty="0">
              <a:latin typeface="Arial" pitchFamily="34" charset="0"/>
              <a:cs typeface="Arial"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rot="5400000">
            <a:off x="3848100" y="1562102"/>
            <a:ext cx="5638801" cy="4952999"/>
          </a:xfrm>
          <a:prstGeom prst="rect">
            <a:avLst/>
          </a:prstGeom>
          <a:noFill/>
          <a:ln w="9525">
            <a:noFill/>
            <a:miter lim="800000"/>
            <a:headEnd/>
            <a:tailEnd/>
          </a:ln>
        </p:spPr>
      </p:pic>
      <p:sp>
        <p:nvSpPr>
          <p:cNvPr id="7" name="TextBox 6"/>
          <p:cNvSpPr txBox="1"/>
          <p:nvPr/>
        </p:nvSpPr>
        <p:spPr>
          <a:xfrm>
            <a:off x="0" y="1274089"/>
            <a:ext cx="4191000" cy="5632311"/>
          </a:xfrm>
          <a:prstGeom prst="rect">
            <a:avLst/>
          </a:prstGeom>
          <a:noFill/>
        </p:spPr>
        <p:txBody>
          <a:bodyPr wrap="square" rtlCol="0">
            <a:spAutoFit/>
          </a:bodyPr>
          <a:lstStyle/>
          <a:p>
            <a:pPr algn="just"/>
            <a:r>
              <a:rPr lang="en-US" b="1" dirty="0" smtClean="0">
                <a:latin typeface="Arial" pitchFamily="34" charset="0"/>
                <a:cs typeface="Arial" pitchFamily="34" charset="0"/>
              </a:rPr>
              <a:t>T1: - </a:t>
            </a:r>
            <a:r>
              <a:rPr lang="en-US" dirty="0" smtClean="0">
                <a:latin typeface="Arial" pitchFamily="34" charset="0"/>
                <a:cs typeface="Arial" pitchFamily="34" charset="0"/>
              </a:rPr>
              <a:t>8085 places contents of PC on the address bus. Since we have address on both A8 – A15 &amp; AD0 – AD7, 8085 also activates ALE . Also sends IO/M = 0, S1 = 1 &amp; S0 = 1.</a:t>
            </a:r>
          </a:p>
          <a:p>
            <a:pPr algn="just"/>
            <a:endParaRPr lang="en-US" dirty="0" smtClean="0">
              <a:latin typeface="Arial" pitchFamily="34" charset="0"/>
              <a:cs typeface="Arial" pitchFamily="34" charset="0"/>
            </a:endParaRPr>
          </a:p>
          <a:p>
            <a:pPr algn="just"/>
            <a:r>
              <a:rPr lang="en-US" b="1" dirty="0" smtClean="0">
                <a:latin typeface="Arial" pitchFamily="34" charset="0"/>
                <a:cs typeface="Arial" pitchFamily="34" charset="0"/>
              </a:rPr>
              <a:t>T2: - </a:t>
            </a:r>
            <a:r>
              <a:rPr lang="en-US" dirty="0" smtClean="0">
                <a:latin typeface="Arial" pitchFamily="34" charset="0"/>
                <a:cs typeface="Arial" pitchFamily="34" charset="0"/>
              </a:rPr>
              <a:t>8085 sends RD signal low to enable the addressed memory location. The memory device then places the contents of addressed memory location on data bus.</a:t>
            </a:r>
          </a:p>
          <a:p>
            <a:pPr algn="just"/>
            <a:endParaRPr lang="en-US" b="1" dirty="0" smtClean="0">
              <a:latin typeface="Arial" pitchFamily="34" charset="0"/>
              <a:cs typeface="Arial" pitchFamily="34" charset="0"/>
            </a:endParaRPr>
          </a:p>
          <a:p>
            <a:pPr algn="just"/>
            <a:r>
              <a:rPr lang="en-US" b="1" dirty="0" smtClean="0">
                <a:latin typeface="Arial" pitchFamily="34" charset="0"/>
                <a:cs typeface="Arial" pitchFamily="34" charset="0"/>
              </a:rPr>
              <a:t>T3: - </a:t>
            </a:r>
            <a:r>
              <a:rPr lang="en-US" dirty="0" smtClean="0">
                <a:latin typeface="Arial" pitchFamily="34" charset="0"/>
                <a:cs typeface="Arial" pitchFamily="34" charset="0"/>
              </a:rPr>
              <a:t>8085 loads the data from the data bus in its instruction register and raises RD to high which disables the memory device.</a:t>
            </a:r>
          </a:p>
          <a:p>
            <a:pPr algn="just"/>
            <a:endParaRPr lang="en-US" dirty="0" smtClean="0">
              <a:latin typeface="Arial" pitchFamily="34" charset="0"/>
              <a:cs typeface="Arial" pitchFamily="34" charset="0"/>
            </a:endParaRPr>
          </a:p>
          <a:p>
            <a:pPr algn="just"/>
            <a:r>
              <a:rPr lang="en-US" b="1" dirty="0" smtClean="0">
                <a:latin typeface="Arial" pitchFamily="34" charset="0"/>
                <a:cs typeface="Arial" pitchFamily="34" charset="0"/>
              </a:rPr>
              <a:t>T4: - </a:t>
            </a:r>
            <a:r>
              <a:rPr lang="en-US" dirty="0" smtClean="0">
                <a:latin typeface="Arial" pitchFamily="34" charset="0"/>
                <a:cs typeface="Arial" pitchFamily="34" charset="0"/>
              </a:rPr>
              <a:t>8085 decodes the </a:t>
            </a:r>
            <a:r>
              <a:rPr lang="en-US" dirty="0" err="1" smtClean="0">
                <a:latin typeface="Arial" pitchFamily="34" charset="0"/>
                <a:cs typeface="Arial" pitchFamily="34" charset="0"/>
              </a:rPr>
              <a:t>opcode</a:t>
            </a:r>
            <a:r>
              <a:rPr lang="en-US" dirty="0" smtClean="0">
                <a:latin typeface="Arial" pitchFamily="34" charset="0"/>
                <a:cs typeface="Arial" pitchFamily="34" charset="0"/>
              </a:rPr>
              <a:t> and on the basis of instruction received, it decides whether to enter T5.</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112</a:t>
            </a:fld>
            <a:endParaRPr lang="en-US"/>
          </a:p>
        </p:txBody>
      </p:sp>
      <p:sp>
        <p:nvSpPr>
          <p:cNvPr id="5" name="TextBox 4"/>
          <p:cNvSpPr txBox="1"/>
          <p:nvPr/>
        </p:nvSpPr>
        <p:spPr>
          <a:xfrm>
            <a:off x="0" y="0"/>
            <a:ext cx="8610600" cy="923330"/>
          </a:xfrm>
          <a:prstGeom prst="rect">
            <a:avLst/>
          </a:prstGeom>
          <a:noFill/>
        </p:spPr>
        <p:txBody>
          <a:bodyPr wrap="square" rtlCol="0">
            <a:spAutoFit/>
          </a:bodyPr>
          <a:lstStyle/>
          <a:p>
            <a:pPr>
              <a:lnSpc>
                <a:spcPct val="150000"/>
              </a:lnSpc>
            </a:pPr>
            <a:r>
              <a:rPr lang="en-US" b="1" dirty="0" smtClean="0">
                <a:latin typeface="Arial" pitchFamily="34" charset="0"/>
                <a:cs typeface="Arial" pitchFamily="34" charset="0"/>
              </a:rPr>
              <a:t>Memory Read Cycle: - </a:t>
            </a:r>
            <a:r>
              <a:rPr lang="en-US" dirty="0" smtClean="0">
                <a:latin typeface="Arial" pitchFamily="34" charset="0"/>
                <a:cs typeface="Arial" pitchFamily="34" charset="0"/>
              </a:rPr>
              <a:t>8085 executes the memory read cycle to read the contents of R/W memory or Rom. The length of this cycle is 3T states.</a:t>
            </a:r>
            <a:endParaRPr lang="en-US" dirty="0">
              <a:latin typeface="Arial" pitchFamily="34" charset="0"/>
              <a:cs typeface="Arial" pitchFamily="34" charset="0"/>
            </a:endParaRPr>
          </a:p>
        </p:txBody>
      </p:sp>
      <p:sp>
        <p:nvSpPr>
          <p:cNvPr id="6" name="TextBox 5"/>
          <p:cNvSpPr txBox="1"/>
          <p:nvPr/>
        </p:nvSpPr>
        <p:spPr>
          <a:xfrm>
            <a:off x="0" y="914400"/>
            <a:ext cx="4495800" cy="5990102"/>
          </a:xfrm>
          <a:prstGeom prst="rect">
            <a:avLst/>
          </a:prstGeom>
          <a:noFill/>
        </p:spPr>
        <p:txBody>
          <a:bodyPr wrap="square" rtlCol="0">
            <a:spAutoFit/>
          </a:bodyPr>
          <a:lstStyle/>
          <a:p>
            <a:pPr algn="just">
              <a:lnSpc>
                <a:spcPct val="150000"/>
              </a:lnSpc>
            </a:pPr>
            <a:r>
              <a:rPr lang="en-US" b="1" dirty="0" smtClean="0">
                <a:latin typeface="Arial" pitchFamily="34" charset="0"/>
                <a:cs typeface="Arial" pitchFamily="34" charset="0"/>
              </a:rPr>
              <a:t>T1: - </a:t>
            </a:r>
            <a:r>
              <a:rPr lang="en-US" dirty="0" smtClean="0">
                <a:latin typeface="Arial" pitchFamily="34" charset="0"/>
                <a:cs typeface="Arial" pitchFamily="34" charset="0"/>
              </a:rPr>
              <a:t>8085 places the address on the address lines from stack pointer, general purpose register pair or PC and activates ALE. IO/M = 0, S1 = 1, S0 = 0.</a:t>
            </a:r>
          </a:p>
          <a:p>
            <a:pPr algn="just">
              <a:lnSpc>
                <a:spcPct val="150000"/>
              </a:lnSpc>
            </a:pPr>
            <a:endParaRPr lang="en-US" dirty="0" smtClean="0">
              <a:latin typeface="Arial" pitchFamily="34" charset="0"/>
              <a:cs typeface="Arial" pitchFamily="34" charset="0"/>
            </a:endParaRPr>
          </a:p>
          <a:p>
            <a:pPr algn="just">
              <a:lnSpc>
                <a:spcPct val="150000"/>
              </a:lnSpc>
            </a:pPr>
            <a:r>
              <a:rPr lang="en-US" b="1" dirty="0" smtClean="0">
                <a:latin typeface="Arial" pitchFamily="34" charset="0"/>
                <a:cs typeface="Arial" pitchFamily="34" charset="0"/>
              </a:rPr>
              <a:t>T2: - </a:t>
            </a:r>
            <a:r>
              <a:rPr lang="en-US" dirty="0" smtClean="0">
                <a:latin typeface="Arial" pitchFamily="34" charset="0"/>
                <a:cs typeface="Arial" pitchFamily="34" charset="0"/>
              </a:rPr>
              <a:t>8085 sends RD signal low to enable the addressed memory location. Memory devices then places the contents of addressed memory location on the data bus.</a:t>
            </a:r>
          </a:p>
          <a:p>
            <a:pPr algn="just">
              <a:lnSpc>
                <a:spcPct val="150000"/>
              </a:lnSpc>
            </a:pPr>
            <a:endParaRPr lang="en-US" dirty="0" smtClean="0">
              <a:latin typeface="Arial" pitchFamily="34" charset="0"/>
              <a:cs typeface="Arial" pitchFamily="34" charset="0"/>
            </a:endParaRPr>
          </a:p>
          <a:p>
            <a:pPr algn="just">
              <a:lnSpc>
                <a:spcPct val="150000"/>
              </a:lnSpc>
            </a:pPr>
            <a:r>
              <a:rPr lang="en-US" b="1" dirty="0" smtClean="0">
                <a:latin typeface="Arial" pitchFamily="34" charset="0"/>
                <a:cs typeface="Arial" pitchFamily="34" charset="0"/>
              </a:rPr>
              <a:t>T3: -  </a:t>
            </a:r>
            <a:r>
              <a:rPr lang="en-US" dirty="0" smtClean="0">
                <a:latin typeface="Arial" pitchFamily="34" charset="0"/>
                <a:cs typeface="Arial" pitchFamily="34" charset="0"/>
              </a:rPr>
              <a:t>8085 loads the data from the data bus to specified register and raises the RD to high which disables the memory device</a:t>
            </a:r>
            <a:r>
              <a:rPr lang="en-US" dirty="0" smtClean="0"/>
              <a:t>.</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rot="5400000">
            <a:off x="4152900" y="1333500"/>
            <a:ext cx="5334000"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113</a:t>
            </a:fld>
            <a:endParaRPr lang="en-US"/>
          </a:p>
        </p:txBody>
      </p:sp>
      <p:sp>
        <p:nvSpPr>
          <p:cNvPr id="5" name="TextBox 4"/>
          <p:cNvSpPr txBox="1"/>
          <p:nvPr/>
        </p:nvSpPr>
        <p:spPr>
          <a:xfrm>
            <a:off x="0" y="0"/>
            <a:ext cx="9144000" cy="923330"/>
          </a:xfrm>
          <a:prstGeom prst="rect">
            <a:avLst/>
          </a:prstGeom>
          <a:noFill/>
        </p:spPr>
        <p:txBody>
          <a:bodyPr wrap="square" rtlCol="0">
            <a:spAutoFit/>
          </a:bodyPr>
          <a:lstStyle/>
          <a:p>
            <a:pPr>
              <a:lnSpc>
                <a:spcPct val="150000"/>
              </a:lnSpc>
            </a:pPr>
            <a:r>
              <a:rPr lang="en-US" b="1" dirty="0" smtClean="0">
                <a:latin typeface="Arial" pitchFamily="34" charset="0"/>
                <a:cs typeface="Arial" pitchFamily="34" charset="0"/>
              </a:rPr>
              <a:t>Memory Write Cycle: - </a:t>
            </a:r>
            <a:r>
              <a:rPr lang="en-US" dirty="0" smtClean="0">
                <a:latin typeface="Arial" pitchFamily="34" charset="0"/>
                <a:cs typeface="Arial" pitchFamily="34" charset="0"/>
              </a:rPr>
              <a:t>8085 executes the memory write cycle to store the data into the memory or stack.  The length of this cycle is 3T states.</a:t>
            </a:r>
            <a:endParaRPr lang="en-US" dirty="0">
              <a:latin typeface="Arial" pitchFamily="34" charset="0"/>
              <a:cs typeface="Arial" pitchFamily="34" charset="0"/>
            </a:endParaRPr>
          </a:p>
        </p:txBody>
      </p:sp>
      <p:sp>
        <p:nvSpPr>
          <p:cNvPr id="6" name="TextBox 5"/>
          <p:cNvSpPr txBox="1"/>
          <p:nvPr/>
        </p:nvSpPr>
        <p:spPr>
          <a:xfrm>
            <a:off x="0" y="914401"/>
            <a:ext cx="4191000" cy="5493812"/>
          </a:xfrm>
          <a:prstGeom prst="rect">
            <a:avLst/>
          </a:prstGeom>
          <a:noFill/>
        </p:spPr>
        <p:txBody>
          <a:bodyPr wrap="square" rtlCol="0">
            <a:spAutoFit/>
          </a:bodyPr>
          <a:lstStyle/>
          <a:p>
            <a:pPr algn="just">
              <a:lnSpc>
                <a:spcPct val="150000"/>
              </a:lnSpc>
            </a:pPr>
            <a:r>
              <a:rPr lang="en-US" b="1" dirty="0" smtClean="0">
                <a:latin typeface="Arial" pitchFamily="34" charset="0"/>
                <a:cs typeface="Arial" pitchFamily="34" charset="0"/>
              </a:rPr>
              <a:t>T1: - </a:t>
            </a:r>
            <a:r>
              <a:rPr lang="en-US" dirty="0" smtClean="0">
                <a:latin typeface="Arial" pitchFamily="34" charset="0"/>
                <a:cs typeface="Arial" pitchFamily="34" charset="0"/>
              </a:rPr>
              <a:t>8085 places the address on the address lines from stack pointer, general purpose register pair or PC and activates ALE. IO/M = 0, S1 = 0, S0 = 1.</a:t>
            </a:r>
          </a:p>
          <a:p>
            <a:pPr algn="just">
              <a:lnSpc>
                <a:spcPct val="150000"/>
              </a:lnSpc>
            </a:pPr>
            <a:endParaRPr lang="en-US" dirty="0" smtClean="0">
              <a:latin typeface="Arial" pitchFamily="34" charset="0"/>
              <a:cs typeface="Arial" pitchFamily="34" charset="0"/>
            </a:endParaRPr>
          </a:p>
          <a:p>
            <a:pPr algn="just">
              <a:lnSpc>
                <a:spcPct val="150000"/>
              </a:lnSpc>
            </a:pPr>
            <a:r>
              <a:rPr lang="en-US" b="1" dirty="0" smtClean="0">
                <a:latin typeface="Arial" pitchFamily="34" charset="0"/>
                <a:cs typeface="Arial" pitchFamily="34" charset="0"/>
              </a:rPr>
              <a:t>T2: - </a:t>
            </a:r>
            <a:r>
              <a:rPr lang="en-US" dirty="0" smtClean="0">
                <a:latin typeface="Arial" pitchFamily="34" charset="0"/>
                <a:cs typeface="Arial" pitchFamily="34" charset="0"/>
              </a:rPr>
              <a:t>8085 places data on the data bus and sends WR signal low for writing  into the addressed memory location.</a:t>
            </a:r>
          </a:p>
          <a:p>
            <a:pPr algn="just">
              <a:lnSpc>
                <a:spcPct val="150000"/>
              </a:lnSpc>
            </a:pPr>
            <a:endParaRPr lang="en-US" dirty="0" smtClean="0">
              <a:latin typeface="Arial" pitchFamily="34" charset="0"/>
              <a:cs typeface="Arial" pitchFamily="34" charset="0"/>
            </a:endParaRPr>
          </a:p>
          <a:p>
            <a:pPr algn="just">
              <a:lnSpc>
                <a:spcPct val="150000"/>
              </a:lnSpc>
            </a:pPr>
            <a:r>
              <a:rPr lang="en-US" b="1" dirty="0" smtClean="0">
                <a:latin typeface="Arial" pitchFamily="34" charset="0"/>
                <a:cs typeface="Arial" pitchFamily="34" charset="0"/>
              </a:rPr>
              <a:t>T3: -  </a:t>
            </a:r>
            <a:r>
              <a:rPr lang="en-US" dirty="0" smtClean="0">
                <a:latin typeface="Arial" pitchFamily="34" charset="0"/>
                <a:cs typeface="Arial" pitchFamily="34" charset="0"/>
              </a:rPr>
              <a:t>WR signal goes high, which disables the memory device and terminates the write operation.</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rot="5400000">
            <a:off x="4076700" y="1257300"/>
            <a:ext cx="53340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114</a:t>
            </a:fld>
            <a:endParaRPr lang="en-US"/>
          </a:p>
        </p:txBody>
      </p:sp>
      <p:pic>
        <p:nvPicPr>
          <p:cNvPr id="3074" name="Picture 2"/>
          <p:cNvPicPr>
            <a:picLocks noChangeAspect="1" noChangeArrowheads="1"/>
          </p:cNvPicPr>
          <p:nvPr/>
        </p:nvPicPr>
        <p:blipFill>
          <a:blip r:embed="rId2" cstate="print"/>
          <a:srcRect/>
          <a:stretch>
            <a:fillRect/>
          </a:stretch>
        </p:blipFill>
        <p:spPr bwMode="auto">
          <a:xfrm rot="5400000">
            <a:off x="-583556" y="1193155"/>
            <a:ext cx="5634339" cy="4467227"/>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438400" y="0"/>
            <a:ext cx="4480560" cy="5334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rot="5400000">
            <a:off x="4114800" y="1066802"/>
            <a:ext cx="5410200"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115</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2438401" y="304800"/>
            <a:ext cx="4030579" cy="381000"/>
          </a:xfrm>
          <a:prstGeom prst="rect">
            <a:avLst/>
          </a:prstGeom>
          <a:noFill/>
          <a:ln w="9525">
            <a:noFill/>
            <a:miter lim="800000"/>
            <a:headEnd/>
            <a:tailEnd/>
          </a:ln>
        </p:spPr>
      </p:pic>
      <p:sp>
        <p:nvSpPr>
          <p:cNvPr id="7" name="TextBox 6"/>
          <p:cNvSpPr txBox="1"/>
          <p:nvPr/>
        </p:nvSpPr>
        <p:spPr>
          <a:xfrm>
            <a:off x="228600" y="762001"/>
            <a:ext cx="8305800" cy="4247317"/>
          </a:xfrm>
          <a:prstGeom prst="rect">
            <a:avLst/>
          </a:prstGeom>
          <a:noFill/>
        </p:spPr>
        <p:txBody>
          <a:bodyPr wrap="square" rtlCol="0">
            <a:spAutoFit/>
          </a:bodyPr>
          <a:lstStyle/>
          <a:p>
            <a:pPr marL="342900" indent="-342900" algn="just">
              <a:lnSpc>
                <a:spcPct val="150000"/>
              </a:lnSpc>
              <a:buFont typeface="Wingdings" pitchFamily="2" charset="2"/>
              <a:buChar char="v"/>
            </a:pPr>
            <a:r>
              <a:rPr lang="en-US" dirty="0" smtClean="0">
                <a:latin typeface="Arial" pitchFamily="34" charset="0"/>
                <a:cs typeface="Arial" pitchFamily="34" charset="0"/>
              </a:rPr>
              <a:t>In response to INTR signal, 8085 executes interrupt acknowledge machine cycle to read an instruction from the external device.</a:t>
            </a:r>
          </a:p>
          <a:p>
            <a:pPr marL="342900" indent="-342900" algn="just">
              <a:lnSpc>
                <a:spcPct val="150000"/>
              </a:lnSpc>
              <a:buFont typeface="Wingdings" pitchFamily="2" charset="2"/>
              <a:buChar char="v"/>
            </a:pPr>
            <a:r>
              <a:rPr lang="en-US" dirty="0" smtClean="0">
                <a:latin typeface="Arial" pitchFamily="34" charset="0"/>
                <a:cs typeface="Arial" pitchFamily="34" charset="0"/>
              </a:rPr>
              <a:t>The external device can place any instruction on the data bus in response to INTA. Only RST and CALL save the PC contents before transferring control to the interrupt service routine. </a:t>
            </a:r>
          </a:p>
          <a:p>
            <a:pPr marL="342900" indent="-342900" algn="just">
              <a:lnSpc>
                <a:spcPct val="150000"/>
              </a:lnSpc>
              <a:buFont typeface="Wingdings" pitchFamily="2" charset="2"/>
              <a:buChar char="v"/>
            </a:pPr>
            <a:r>
              <a:rPr lang="en-US" dirty="0" smtClean="0">
                <a:latin typeface="Arial" pitchFamily="34" charset="0"/>
                <a:cs typeface="Arial" pitchFamily="34" charset="0"/>
              </a:rPr>
              <a:t>The interrupt acknowledge cycle is similar to the </a:t>
            </a:r>
            <a:r>
              <a:rPr lang="en-US" dirty="0" err="1" smtClean="0">
                <a:latin typeface="Arial" pitchFamily="34" charset="0"/>
                <a:cs typeface="Arial" pitchFamily="34" charset="0"/>
              </a:rPr>
              <a:t>opcode</a:t>
            </a:r>
            <a:r>
              <a:rPr lang="en-US" dirty="0" smtClean="0">
                <a:latin typeface="Arial" pitchFamily="34" charset="0"/>
                <a:cs typeface="Arial" pitchFamily="34" charset="0"/>
              </a:rPr>
              <a:t> fetch cycle with two exceptions.</a:t>
            </a:r>
          </a:p>
          <a:p>
            <a:pPr marL="800100" lvl="1" indent="-342900" algn="just">
              <a:lnSpc>
                <a:spcPct val="150000"/>
              </a:lnSpc>
              <a:buFont typeface="Wingdings" pitchFamily="2" charset="2"/>
              <a:buChar char="v"/>
            </a:pPr>
            <a:r>
              <a:rPr lang="en-US" dirty="0" smtClean="0">
                <a:latin typeface="Arial" pitchFamily="34" charset="0"/>
                <a:cs typeface="Arial" pitchFamily="34" charset="0"/>
              </a:rPr>
              <a:t>The INTA signal is activated instead of RD signal.</a:t>
            </a:r>
          </a:p>
          <a:p>
            <a:pPr marL="800100" lvl="1" indent="-342900" algn="just">
              <a:lnSpc>
                <a:spcPct val="150000"/>
              </a:lnSpc>
              <a:buFont typeface="Wingdings" pitchFamily="2" charset="2"/>
              <a:buChar char="v"/>
            </a:pPr>
            <a:r>
              <a:rPr lang="en-US" dirty="0" smtClean="0">
                <a:latin typeface="Arial" pitchFamily="34" charset="0"/>
                <a:cs typeface="Arial" pitchFamily="34" charset="0"/>
              </a:rPr>
              <a:t>The status lines are 111 instead of 011.</a:t>
            </a:r>
          </a:p>
          <a:p>
            <a:pPr marL="800100" lvl="1" indent="-342900" algn="just">
              <a:lnSpc>
                <a:spcPct val="150000"/>
              </a:lnSpc>
              <a:buFont typeface="Wingdings" pitchFamily="2" charset="2"/>
              <a:buChar char="v"/>
            </a:pPr>
            <a:endParaRPr lang="en-US" dirty="0" smtClean="0">
              <a:latin typeface="Arial" pitchFamily="34" charset="0"/>
              <a:cs typeface="Arial" pitchFamily="34" charset="0"/>
            </a:endParaRPr>
          </a:p>
        </p:txBody>
      </p:sp>
      <p:pic>
        <p:nvPicPr>
          <p:cNvPr id="4100" name="Picture 4"/>
          <p:cNvPicPr>
            <a:picLocks noChangeAspect="1" noChangeArrowheads="1"/>
          </p:cNvPicPr>
          <p:nvPr/>
        </p:nvPicPr>
        <p:blipFill>
          <a:blip r:embed="rId3" cstate="print"/>
          <a:srcRect/>
          <a:stretch>
            <a:fillRect/>
          </a:stretch>
        </p:blipFill>
        <p:spPr bwMode="auto">
          <a:xfrm>
            <a:off x="0" y="4724400"/>
            <a:ext cx="9144000"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116</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1" y="0"/>
            <a:ext cx="8241468" cy="662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117</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609601" y="304800"/>
            <a:ext cx="2394857" cy="4572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 y="914400"/>
            <a:ext cx="9144001" cy="1524000"/>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0" y="2438400"/>
            <a:ext cx="9144000" cy="1219200"/>
          </a:xfrm>
          <a:prstGeom prst="rect">
            <a:avLst/>
          </a:prstGeom>
          <a:noFill/>
          <a:ln w="9525">
            <a:noFill/>
            <a:miter lim="800000"/>
            <a:headEnd/>
            <a:tailEnd/>
          </a:ln>
        </p:spPr>
      </p:pic>
      <p:pic>
        <p:nvPicPr>
          <p:cNvPr id="6149" name="Picture 5"/>
          <p:cNvPicPr>
            <a:picLocks noChangeAspect="1" noChangeArrowheads="1"/>
          </p:cNvPicPr>
          <p:nvPr/>
        </p:nvPicPr>
        <p:blipFill>
          <a:blip r:embed="rId5" cstate="print"/>
          <a:srcRect/>
          <a:stretch>
            <a:fillRect/>
          </a:stretch>
        </p:blipFill>
        <p:spPr bwMode="auto">
          <a:xfrm>
            <a:off x="-1" y="4114800"/>
            <a:ext cx="9144001"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118</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381001" y="228600"/>
            <a:ext cx="6750564" cy="662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119</a:t>
            </a:fld>
            <a:endParaRPr lang="en-US"/>
          </a:p>
        </p:txBody>
      </p:sp>
      <p:sp>
        <p:nvSpPr>
          <p:cNvPr id="5" name="TextBox 4"/>
          <p:cNvSpPr txBox="1"/>
          <p:nvPr/>
        </p:nvSpPr>
        <p:spPr>
          <a:xfrm>
            <a:off x="304800" y="304801"/>
            <a:ext cx="8382000" cy="461665"/>
          </a:xfrm>
          <a:prstGeom prst="rect">
            <a:avLst/>
          </a:prstGeom>
          <a:noFill/>
        </p:spPr>
        <p:txBody>
          <a:bodyPr wrap="square" rtlCol="0">
            <a:spAutoFit/>
          </a:bodyPr>
          <a:lstStyle/>
          <a:p>
            <a:r>
              <a:rPr lang="en-US" sz="2400" b="1" dirty="0" smtClean="0"/>
              <a:t>TIMING DIAGRAM OF MVI A, 30H which is stored at 2000H</a:t>
            </a:r>
            <a:endParaRPr lang="en-US" b="1" dirty="0"/>
          </a:p>
        </p:txBody>
      </p:sp>
      <p:pic>
        <p:nvPicPr>
          <p:cNvPr id="8194" name="Picture 2"/>
          <p:cNvPicPr>
            <a:picLocks noChangeAspect="1" noChangeArrowheads="1"/>
          </p:cNvPicPr>
          <p:nvPr/>
        </p:nvPicPr>
        <p:blipFill>
          <a:blip r:embed="rId2" cstate="print"/>
          <a:srcRect/>
          <a:stretch>
            <a:fillRect/>
          </a:stretch>
        </p:blipFill>
        <p:spPr bwMode="auto">
          <a:xfrm>
            <a:off x="0" y="838200"/>
            <a:ext cx="9151917"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algn="l"/>
            <a:r>
              <a:rPr lang="en-US" sz="3200" dirty="0" smtClean="0">
                <a:latin typeface="Arial" pitchFamily="34" charset="0"/>
                <a:cs typeface="Arial" pitchFamily="34" charset="0"/>
              </a:rPr>
              <a:t>1.1 General purpose registers</a:t>
            </a:r>
            <a:endParaRPr lang="en-US" sz="3200" dirty="0">
              <a:latin typeface="Arial" pitchFamily="34" charset="0"/>
              <a:cs typeface="Arial" pitchFamily="34" charset="0"/>
            </a:endParaRPr>
          </a:p>
        </p:txBody>
      </p:sp>
      <p:sp>
        <p:nvSpPr>
          <p:cNvPr id="3" name="Content Placeholder 2"/>
          <p:cNvSpPr>
            <a:spLocks noGrp="1"/>
          </p:cNvSpPr>
          <p:nvPr>
            <p:ph idx="1"/>
          </p:nvPr>
        </p:nvSpPr>
        <p:spPr>
          <a:xfrm>
            <a:off x="304800" y="1066801"/>
            <a:ext cx="8610600" cy="4525963"/>
          </a:xfrm>
        </p:spPr>
        <p:txBody>
          <a:bodyPr>
            <a:normAutofit lnSpcReduction="10000"/>
          </a:bodyPr>
          <a:lstStyle/>
          <a:p>
            <a:pPr algn="just">
              <a:lnSpc>
                <a:spcPct val="150000"/>
              </a:lnSpc>
              <a:buNone/>
            </a:pPr>
            <a:r>
              <a:rPr lang="en-US" sz="2400" dirty="0" smtClean="0">
                <a:latin typeface="Arial" pitchFamily="34" charset="0"/>
                <a:cs typeface="Arial" pitchFamily="34" charset="0"/>
              </a:rPr>
              <a:t>    The 8085 has six general-purpose registers to store 8-bit data these are identified as B,C,D,E,H, and L. They can be combined as register pairs - BC, DE, and HL - to perform some 16-bit operations. The programmer can use these registers to store or copy data into the registers by using data copy instructions.</a:t>
            </a:r>
          </a:p>
          <a:p>
            <a:pPr algn="just">
              <a:lnSpc>
                <a:spcPct val="150000"/>
              </a:lnSpc>
              <a:buNone/>
            </a:pPr>
            <a:r>
              <a:rPr lang="en-US" sz="2400" dirty="0" smtClean="0">
                <a:latin typeface="Arial" pitchFamily="34" charset="0"/>
                <a:cs typeface="Arial" pitchFamily="34" charset="0"/>
              </a:rPr>
              <a:t>     Also HL pair works as a memory pointer. These are also called as scratchpad registers.</a:t>
            </a:r>
            <a:endParaRPr lang="en-US" sz="24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8A35EE77-047A-46A0-89E5-2FCADEEBEC53}" type="slidenum">
              <a:rPr lang="en-US" smtClean="0"/>
              <a:pPr/>
              <a:t>12</a:t>
            </a:fld>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120</a:t>
            </a:fld>
            <a:endParaRPr lang="en-US"/>
          </a:p>
        </p:txBody>
      </p:sp>
      <p:pic>
        <p:nvPicPr>
          <p:cNvPr id="9218" name="Picture 2"/>
          <p:cNvPicPr>
            <a:picLocks noChangeAspect="1" noChangeArrowheads="1"/>
          </p:cNvPicPr>
          <p:nvPr/>
        </p:nvPicPr>
        <p:blipFill>
          <a:blip r:embed="rId2" cstate="print"/>
          <a:srcRect/>
          <a:stretch>
            <a:fillRect/>
          </a:stretch>
        </p:blipFill>
        <p:spPr bwMode="auto">
          <a:xfrm>
            <a:off x="990601" y="-19447"/>
            <a:ext cx="7142601" cy="68774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121</a:t>
            </a:fld>
            <a:endParaRPr lang="en-US"/>
          </a:p>
        </p:txBody>
      </p:sp>
      <p:sp>
        <p:nvSpPr>
          <p:cNvPr id="8" name="TextBox 7"/>
          <p:cNvSpPr txBox="1"/>
          <p:nvPr/>
        </p:nvSpPr>
        <p:spPr>
          <a:xfrm>
            <a:off x="381000" y="914400"/>
            <a:ext cx="6781800" cy="3416320"/>
          </a:xfrm>
          <a:prstGeom prst="rect">
            <a:avLst/>
          </a:prstGeom>
          <a:noFill/>
        </p:spPr>
        <p:txBody>
          <a:bodyPr wrap="square" rtlCol="0">
            <a:spAutoFit/>
          </a:bodyPr>
          <a:lstStyle/>
          <a:p>
            <a:r>
              <a:rPr lang="en-US" sz="2400" dirty="0" smtClean="0">
                <a:latin typeface="Arial" pitchFamily="34" charset="0"/>
                <a:cs typeface="Arial" pitchFamily="34" charset="0"/>
              </a:rPr>
              <a:t>Instruction:  -</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A000h		LXI  H, F045h</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Coding</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A000h		21</a:t>
            </a:r>
          </a:p>
          <a:p>
            <a:r>
              <a:rPr lang="en-US" sz="2400" dirty="0" smtClean="0">
                <a:latin typeface="Arial" pitchFamily="34" charset="0"/>
                <a:cs typeface="Arial" pitchFamily="34" charset="0"/>
              </a:rPr>
              <a:t>A001h		45</a:t>
            </a:r>
          </a:p>
          <a:p>
            <a:r>
              <a:rPr lang="en-US" sz="2400" dirty="0" smtClean="0">
                <a:latin typeface="Arial" pitchFamily="34" charset="0"/>
                <a:cs typeface="Arial" pitchFamily="34" charset="0"/>
              </a:rPr>
              <a:t>A002h		F0</a:t>
            </a:r>
            <a:endParaRPr lang="en-US" sz="2400" dirty="0">
              <a:latin typeface="Arial" pitchFamily="34" charset="0"/>
              <a:cs typeface="Arial" pitchFamily="34" charset="0"/>
            </a:endParaRPr>
          </a:p>
        </p:txBody>
      </p:sp>
      <p:pic>
        <p:nvPicPr>
          <p:cNvPr id="1029" name="Picture 5"/>
          <p:cNvPicPr>
            <a:picLocks noChangeAspect="1" noChangeArrowheads="1"/>
          </p:cNvPicPr>
          <p:nvPr/>
        </p:nvPicPr>
        <p:blipFill>
          <a:blip r:embed="rId2" cstate="print"/>
          <a:srcRect/>
          <a:stretch>
            <a:fillRect/>
          </a:stretch>
        </p:blipFill>
        <p:spPr bwMode="auto">
          <a:xfrm>
            <a:off x="5181601" y="2362200"/>
            <a:ext cx="3473404"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122</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228600" y="0"/>
            <a:ext cx="8534400" cy="64146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123</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04801" y="838200"/>
            <a:ext cx="7998691"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124</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269501" y="0"/>
            <a:ext cx="72743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125</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381000" y="609600"/>
            <a:ext cx="866140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126</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2" y="0"/>
            <a:ext cx="7407519" cy="6858000"/>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127</a:t>
            </a:fld>
            <a:endParaRPr lang="en-US"/>
          </a:p>
        </p:txBody>
      </p:sp>
      <p:sp>
        <p:nvSpPr>
          <p:cNvPr id="5" name="Rectangle 4"/>
          <p:cNvSpPr/>
          <p:nvPr/>
        </p:nvSpPr>
        <p:spPr>
          <a:xfrm>
            <a:off x="228600" y="304801"/>
            <a:ext cx="8610600" cy="3600986"/>
          </a:xfrm>
          <a:prstGeom prst="rect">
            <a:avLst/>
          </a:prstGeom>
        </p:spPr>
        <p:txBody>
          <a:bodyPr wrap="square">
            <a:spAutoFit/>
          </a:bodyPr>
          <a:lstStyle/>
          <a:p>
            <a:r>
              <a:rPr lang="en-US" sz="2400" b="1" dirty="0" smtClean="0"/>
              <a:t>Timing diagram for INR M</a:t>
            </a:r>
          </a:p>
          <a:p>
            <a:endParaRPr lang="en-US" sz="2400" b="1" dirty="0" smtClean="0"/>
          </a:p>
          <a:p>
            <a:pPr marL="457200" indent="-457200">
              <a:lnSpc>
                <a:spcPct val="150000"/>
              </a:lnSpc>
              <a:buFont typeface="Wingdings" pitchFamily="2" charset="2"/>
              <a:buChar char="v"/>
            </a:pPr>
            <a:r>
              <a:rPr lang="en-US" sz="2400" dirty="0" smtClean="0"/>
              <a:t>Fetching the </a:t>
            </a:r>
            <a:r>
              <a:rPr lang="en-US" sz="2400" dirty="0" err="1" smtClean="0"/>
              <a:t>Opcode</a:t>
            </a:r>
            <a:r>
              <a:rPr lang="en-US" sz="2400" dirty="0" smtClean="0"/>
              <a:t> 34H from the memory 4105H. (OF cycle)</a:t>
            </a:r>
          </a:p>
          <a:p>
            <a:pPr marL="457200" indent="-457200">
              <a:lnSpc>
                <a:spcPct val="150000"/>
              </a:lnSpc>
              <a:buFont typeface="Wingdings" pitchFamily="2" charset="2"/>
              <a:buChar char="v"/>
            </a:pPr>
            <a:r>
              <a:rPr lang="en-US" sz="2400" dirty="0" smtClean="0"/>
              <a:t>Let the memory address (M) be 4250H. (MR cycle -To read Memory address and data)</a:t>
            </a:r>
          </a:p>
          <a:p>
            <a:pPr marL="457200" indent="-457200">
              <a:lnSpc>
                <a:spcPct val="150000"/>
              </a:lnSpc>
              <a:buFont typeface="Wingdings" pitchFamily="2" charset="2"/>
              <a:buChar char="v"/>
            </a:pPr>
            <a:r>
              <a:rPr lang="en-US" sz="2400" dirty="0" smtClean="0"/>
              <a:t>Let the content of that memory is 12H. Increment the memory content from 12H to 13H. (MW machine cycle)</a:t>
            </a:r>
            <a:endParaRPr lang="en-US"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128</a:t>
            </a:fld>
            <a:endParaRPr lang="en-US"/>
          </a:p>
        </p:txBody>
      </p:sp>
      <p:pic>
        <p:nvPicPr>
          <p:cNvPr id="7170" name="Picture 2" descr="http://www.8085projects.info/images/Timing-Diagram-Pic10-pic45.png"/>
          <p:cNvPicPr>
            <a:picLocks noChangeAspect="1" noChangeArrowheads="1"/>
          </p:cNvPicPr>
          <p:nvPr/>
        </p:nvPicPr>
        <p:blipFill>
          <a:blip r:embed="rId2" cstate="print"/>
          <a:srcRect/>
          <a:stretch>
            <a:fillRect/>
          </a:stretch>
        </p:blipFill>
        <p:spPr bwMode="auto">
          <a:xfrm>
            <a:off x="533400" y="304800"/>
            <a:ext cx="7615821" cy="6324600"/>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129</a:t>
            </a:fld>
            <a:endParaRPr lang="en-US"/>
          </a:p>
        </p:txBody>
      </p:sp>
      <p:sp>
        <p:nvSpPr>
          <p:cNvPr id="5" name="Rectangle 4"/>
          <p:cNvSpPr/>
          <p:nvPr/>
        </p:nvSpPr>
        <p:spPr>
          <a:xfrm>
            <a:off x="304800" y="304800"/>
            <a:ext cx="8305800" cy="6093976"/>
          </a:xfrm>
          <a:prstGeom prst="rect">
            <a:avLst/>
          </a:prstGeom>
        </p:spPr>
        <p:txBody>
          <a:bodyPr wrap="square">
            <a:spAutoFit/>
          </a:bodyPr>
          <a:lstStyle/>
          <a:p>
            <a:pPr>
              <a:lnSpc>
                <a:spcPct val="150000"/>
              </a:lnSpc>
            </a:pPr>
            <a:r>
              <a:rPr lang="en-US" sz="2000" b="1" dirty="0" smtClean="0"/>
              <a:t>Timing diagram for STA 526AH.</a:t>
            </a:r>
          </a:p>
          <a:p>
            <a:pPr marL="457200" indent="-457200" algn="just">
              <a:lnSpc>
                <a:spcPct val="150000"/>
              </a:lnSpc>
              <a:buFont typeface="Wingdings" pitchFamily="2" charset="2"/>
              <a:buChar char="v"/>
            </a:pPr>
            <a:r>
              <a:rPr lang="en-US" sz="2000" dirty="0" smtClean="0"/>
              <a:t>STA means Store Accumulator -The contents of the accumulator is stored in the specified address(526A). </a:t>
            </a:r>
          </a:p>
          <a:p>
            <a:pPr marL="457200" indent="-457200" algn="just">
              <a:lnSpc>
                <a:spcPct val="150000"/>
              </a:lnSpc>
              <a:buFont typeface="Wingdings" pitchFamily="2" charset="2"/>
              <a:buChar char="v"/>
            </a:pPr>
            <a:r>
              <a:rPr lang="en-US" sz="2000" dirty="0" smtClean="0"/>
              <a:t>The </a:t>
            </a:r>
            <a:r>
              <a:rPr lang="en-US" sz="2000" dirty="0" err="1" smtClean="0"/>
              <a:t>opcode</a:t>
            </a:r>
            <a:r>
              <a:rPr lang="en-US" sz="2000" dirty="0" smtClean="0"/>
              <a:t> of the STA instruction is said to be 32H. It is fetched from the memory 41FFH -OF machine cycle</a:t>
            </a:r>
          </a:p>
          <a:p>
            <a:pPr marL="457200" indent="-457200" algn="just">
              <a:lnSpc>
                <a:spcPct val="150000"/>
              </a:lnSpc>
              <a:buFont typeface="Wingdings" pitchFamily="2" charset="2"/>
              <a:buChar char="v"/>
            </a:pPr>
            <a:r>
              <a:rPr lang="en-US" sz="2000" dirty="0" smtClean="0"/>
              <a:t>Then the lower order memory address is read(6A). - Memory Read Machine Cycle.</a:t>
            </a:r>
          </a:p>
          <a:p>
            <a:pPr marL="457200" indent="-457200" algn="just">
              <a:lnSpc>
                <a:spcPct val="150000"/>
              </a:lnSpc>
              <a:buFont typeface="Wingdings" pitchFamily="2" charset="2"/>
              <a:buChar char="v"/>
            </a:pPr>
            <a:r>
              <a:rPr lang="en-US" sz="2000" dirty="0" smtClean="0"/>
              <a:t>Read the higher order memory address (52).- Memory Read Machine Cycle.</a:t>
            </a:r>
          </a:p>
          <a:p>
            <a:pPr marL="457200" indent="-457200" algn="just">
              <a:lnSpc>
                <a:spcPct val="150000"/>
              </a:lnSpc>
              <a:buFont typeface="Wingdings" pitchFamily="2" charset="2"/>
              <a:buChar char="v"/>
            </a:pPr>
            <a:r>
              <a:rPr lang="en-US" sz="2000" dirty="0" smtClean="0"/>
              <a:t>The combination of both the addresses are considered and the content from accumulator is written in 526A. - Memory Write Machine Cycle.</a:t>
            </a:r>
          </a:p>
          <a:p>
            <a:pPr marL="457200" indent="-457200" algn="just">
              <a:lnSpc>
                <a:spcPct val="150000"/>
              </a:lnSpc>
              <a:buFont typeface="Wingdings" pitchFamily="2" charset="2"/>
              <a:buChar char="v"/>
            </a:pPr>
            <a:r>
              <a:rPr lang="en-US" sz="2000" dirty="0" smtClean="0"/>
              <a:t>Assume the memory address for the instruction and let the content of accumulator is C7H. So, C7H from accumulator is now stored in 526A.</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algn="l"/>
            <a:r>
              <a:rPr lang="en-US" sz="3200" dirty="0" smtClean="0">
                <a:latin typeface="Arial" pitchFamily="34" charset="0"/>
                <a:cs typeface="Arial" pitchFamily="34" charset="0"/>
              </a:rPr>
              <a:t>1.2 Temporary Registers</a:t>
            </a:r>
            <a:endParaRPr lang="en-US" sz="3200" dirty="0">
              <a:latin typeface="Arial" pitchFamily="34" charset="0"/>
              <a:cs typeface="Arial" pitchFamily="34" charset="0"/>
            </a:endParaRPr>
          </a:p>
        </p:txBody>
      </p:sp>
      <p:sp>
        <p:nvSpPr>
          <p:cNvPr id="4" name="TextBox 3"/>
          <p:cNvSpPr txBox="1"/>
          <p:nvPr/>
        </p:nvSpPr>
        <p:spPr>
          <a:xfrm>
            <a:off x="0" y="990601"/>
            <a:ext cx="9144000" cy="5632311"/>
          </a:xfrm>
          <a:prstGeom prst="rect">
            <a:avLst/>
          </a:prstGeom>
          <a:noFill/>
        </p:spPr>
        <p:txBody>
          <a:bodyPr wrap="square" rtlCol="0">
            <a:spAutoFit/>
          </a:bodyPr>
          <a:lstStyle/>
          <a:p>
            <a:pPr algn="just">
              <a:lnSpc>
                <a:spcPct val="150000"/>
              </a:lnSpc>
            </a:pPr>
            <a:r>
              <a:rPr lang="en-US" sz="2000" b="1" dirty="0" smtClean="0">
                <a:latin typeface="Arial" pitchFamily="34" charset="0"/>
                <a:cs typeface="Arial" pitchFamily="34" charset="0"/>
              </a:rPr>
              <a:t>a) Temporary data register: - </a:t>
            </a:r>
            <a:r>
              <a:rPr lang="en-US" sz="2000" dirty="0" smtClean="0">
                <a:latin typeface="Arial" pitchFamily="34" charset="0"/>
                <a:cs typeface="Arial" pitchFamily="34" charset="0"/>
              </a:rPr>
              <a:t>The ALU has two inputs one is supplied by the accumulator &amp; other from the temporary data register. These registers cannot be accessed by the programmer.</a:t>
            </a:r>
          </a:p>
          <a:p>
            <a:pPr algn="just">
              <a:lnSpc>
                <a:spcPct val="150000"/>
              </a:lnSpc>
            </a:pPr>
            <a:r>
              <a:rPr lang="en-US" sz="2000" dirty="0" smtClean="0">
                <a:latin typeface="Arial" pitchFamily="34" charset="0"/>
                <a:cs typeface="Arial" pitchFamily="34" charset="0"/>
              </a:rPr>
              <a:t>For </a:t>
            </a:r>
            <a:r>
              <a:rPr lang="en-US" sz="2000" dirty="0" err="1" smtClean="0">
                <a:latin typeface="Arial" pitchFamily="34" charset="0"/>
                <a:cs typeface="Arial" pitchFamily="34" charset="0"/>
              </a:rPr>
              <a:t>eg</a:t>
            </a:r>
            <a:r>
              <a:rPr lang="en-US" sz="2000" dirty="0" smtClean="0">
                <a:latin typeface="Arial" pitchFamily="34" charset="0"/>
                <a:cs typeface="Arial" pitchFamily="34" charset="0"/>
              </a:rPr>
              <a:t>. ADD B : - it adds contents of </a:t>
            </a:r>
            <a:r>
              <a:rPr lang="en-US" sz="2000" dirty="0" err="1" smtClean="0">
                <a:latin typeface="Arial" pitchFamily="34" charset="0"/>
                <a:cs typeface="Arial" pitchFamily="34" charset="0"/>
              </a:rPr>
              <a:t>reg</a:t>
            </a:r>
            <a:r>
              <a:rPr lang="en-US" sz="2000" dirty="0" smtClean="0">
                <a:latin typeface="Arial" pitchFamily="34" charset="0"/>
                <a:cs typeface="Arial" pitchFamily="34" charset="0"/>
              </a:rPr>
              <a:t> A with </a:t>
            </a:r>
            <a:r>
              <a:rPr lang="en-US" sz="2000" dirty="0" err="1" smtClean="0">
                <a:latin typeface="Arial" pitchFamily="34" charset="0"/>
                <a:cs typeface="Arial" pitchFamily="34" charset="0"/>
              </a:rPr>
              <a:t>reg</a:t>
            </a:r>
            <a:r>
              <a:rPr lang="en-US" sz="2000" dirty="0" smtClean="0">
                <a:latin typeface="Arial" pitchFamily="34" charset="0"/>
                <a:cs typeface="Arial" pitchFamily="34" charset="0"/>
              </a:rPr>
              <a:t> B and stores the result in </a:t>
            </a:r>
            <a:r>
              <a:rPr lang="en-US" sz="2000" dirty="0" err="1" smtClean="0">
                <a:latin typeface="Arial" pitchFamily="34" charset="0"/>
                <a:cs typeface="Arial" pitchFamily="34" charset="0"/>
              </a:rPr>
              <a:t>reg</a:t>
            </a:r>
            <a:r>
              <a:rPr lang="en-US" sz="2000" dirty="0" smtClean="0">
                <a:latin typeface="Arial" pitchFamily="34" charset="0"/>
                <a:cs typeface="Arial" pitchFamily="34" charset="0"/>
              </a:rPr>
              <a:t> A. In this case one input to ALU is from </a:t>
            </a:r>
            <a:r>
              <a:rPr lang="en-US" sz="2000" dirty="0" err="1" smtClean="0">
                <a:latin typeface="Arial" pitchFamily="34" charset="0"/>
                <a:cs typeface="Arial" pitchFamily="34" charset="0"/>
              </a:rPr>
              <a:t>reg</a:t>
            </a:r>
            <a:r>
              <a:rPr lang="en-US" sz="2000" dirty="0" smtClean="0">
                <a:latin typeface="Arial" pitchFamily="34" charset="0"/>
                <a:cs typeface="Arial" pitchFamily="34" charset="0"/>
              </a:rPr>
              <a:t> A directly but contents of </a:t>
            </a:r>
            <a:r>
              <a:rPr lang="en-US" sz="2000" dirty="0" err="1" smtClean="0">
                <a:latin typeface="Arial" pitchFamily="34" charset="0"/>
                <a:cs typeface="Arial" pitchFamily="34" charset="0"/>
              </a:rPr>
              <a:t>reg</a:t>
            </a:r>
            <a:r>
              <a:rPr lang="en-US" sz="2000" dirty="0" smtClean="0">
                <a:latin typeface="Arial" pitchFamily="34" charset="0"/>
                <a:cs typeface="Arial" pitchFamily="34" charset="0"/>
              </a:rPr>
              <a:t> B are first transfer to temp </a:t>
            </a:r>
            <a:r>
              <a:rPr lang="en-US" sz="2000" dirty="0" err="1" smtClean="0">
                <a:latin typeface="Arial" pitchFamily="34" charset="0"/>
                <a:cs typeface="Arial" pitchFamily="34" charset="0"/>
              </a:rPr>
              <a:t>reg</a:t>
            </a:r>
            <a:r>
              <a:rPr lang="en-US" sz="2000" dirty="0" smtClean="0">
                <a:latin typeface="Arial" pitchFamily="34" charset="0"/>
                <a:cs typeface="Arial" pitchFamily="34" charset="0"/>
              </a:rPr>
              <a:t> &amp; then to the ALU.</a:t>
            </a:r>
          </a:p>
          <a:p>
            <a:pPr algn="just">
              <a:lnSpc>
                <a:spcPct val="150000"/>
              </a:lnSpc>
            </a:pPr>
            <a:r>
              <a:rPr lang="en-US" sz="2000" b="1" dirty="0" smtClean="0">
                <a:latin typeface="Arial" pitchFamily="34" charset="0"/>
                <a:cs typeface="Arial" pitchFamily="34" charset="0"/>
              </a:rPr>
              <a:t>b) W &amp; Z Registers: -  </a:t>
            </a:r>
            <a:r>
              <a:rPr lang="en-US" sz="2000" dirty="0" smtClean="0">
                <a:latin typeface="Arial" pitchFamily="34" charset="0"/>
                <a:cs typeface="Arial" pitchFamily="34" charset="0"/>
              </a:rPr>
              <a:t>these registers are used to hold the 8 bit data during execution of some instructions, these are not accessible by the user because used by the processor internally.</a:t>
            </a:r>
          </a:p>
          <a:p>
            <a:pPr algn="just">
              <a:lnSpc>
                <a:spcPct val="150000"/>
              </a:lnSpc>
            </a:pPr>
            <a:r>
              <a:rPr lang="en-US" sz="2000" dirty="0" smtClean="0">
                <a:latin typeface="Arial" pitchFamily="34" charset="0"/>
                <a:cs typeface="Arial" pitchFamily="34" charset="0"/>
              </a:rPr>
              <a:t>for </a:t>
            </a:r>
            <a:r>
              <a:rPr lang="en-US" sz="2000" dirty="0" err="1" smtClean="0">
                <a:latin typeface="Arial" pitchFamily="34" charset="0"/>
                <a:cs typeface="Arial" pitchFamily="34" charset="0"/>
              </a:rPr>
              <a:t>eg</a:t>
            </a:r>
            <a:r>
              <a:rPr lang="en-US" sz="2000" dirty="0" smtClean="0">
                <a:latin typeface="Arial" pitchFamily="34" charset="0"/>
                <a:cs typeface="Arial" pitchFamily="34" charset="0"/>
              </a:rPr>
              <a:t>. During calling a subprogram , contents of Program Counter are pushed to stack &amp; load the given address into PC. This given address is temporarily stored in W &amp; Z.</a:t>
            </a:r>
            <a:endParaRPr lang="en-US" sz="20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8A35EE77-047A-46A0-89E5-2FCADEEBEC53}" type="slidenum">
              <a:rPr lang="en-US" smtClean="0"/>
              <a:pPr/>
              <a:t>13</a:t>
            </a:fld>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130</a:t>
            </a:fld>
            <a:endParaRPr lang="en-US"/>
          </a:p>
        </p:txBody>
      </p:sp>
      <p:pic>
        <p:nvPicPr>
          <p:cNvPr id="173058" name="Picture 2" descr="http://www.8085projects.info/images/Timing-Diagram-Pic7-pic43.png"/>
          <p:cNvPicPr>
            <a:picLocks noChangeAspect="1" noChangeArrowheads="1"/>
          </p:cNvPicPr>
          <p:nvPr/>
        </p:nvPicPr>
        <p:blipFill>
          <a:blip r:embed="rId2" cstate="print"/>
          <a:srcRect/>
          <a:stretch>
            <a:fillRect/>
          </a:stretch>
        </p:blipFill>
        <p:spPr bwMode="auto">
          <a:xfrm>
            <a:off x="-1" y="0"/>
            <a:ext cx="8763477" cy="6248400"/>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131</a:t>
            </a:fld>
            <a:endParaRPr lang="en-US"/>
          </a:p>
        </p:txBody>
      </p:sp>
      <p:sp>
        <p:nvSpPr>
          <p:cNvPr id="5" name="Rectangle 4"/>
          <p:cNvSpPr/>
          <p:nvPr/>
        </p:nvSpPr>
        <p:spPr>
          <a:xfrm>
            <a:off x="457200" y="609601"/>
            <a:ext cx="7772400" cy="3600986"/>
          </a:xfrm>
          <a:prstGeom prst="rect">
            <a:avLst/>
          </a:prstGeom>
        </p:spPr>
        <p:txBody>
          <a:bodyPr wrap="square">
            <a:spAutoFit/>
          </a:bodyPr>
          <a:lstStyle/>
          <a:p>
            <a:r>
              <a:rPr lang="en-US" sz="2400" b="1" dirty="0" smtClean="0"/>
              <a:t>Timing diagram for IN C0H</a:t>
            </a:r>
          </a:p>
          <a:p>
            <a:endParaRPr lang="en-US" sz="2400" b="1" dirty="0" smtClean="0"/>
          </a:p>
          <a:p>
            <a:pPr marL="457200" indent="-457200">
              <a:lnSpc>
                <a:spcPct val="150000"/>
              </a:lnSpc>
              <a:buFont typeface="Wingdings" pitchFamily="2" charset="2"/>
              <a:buChar char="v"/>
            </a:pPr>
            <a:r>
              <a:rPr lang="en-US" sz="2400" dirty="0" smtClean="0"/>
              <a:t>Fetching the </a:t>
            </a:r>
            <a:r>
              <a:rPr lang="en-US" sz="2400" dirty="0" err="1" smtClean="0"/>
              <a:t>Opcode</a:t>
            </a:r>
            <a:r>
              <a:rPr lang="en-US" sz="2400" dirty="0" smtClean="0"/>
              <a:t> DBH from the memory 4125H.</a:t>
            </a:r>
          </a:p>
          <a:p>
            <a:pPr marL="457200" indent="-457200">
              <a:lnSpc>
                <a:spcPct val="150000"/>
              </a:lnSpc>
              <a:buFont typeface="Wingdings" pitchFamily="2" charset="2"/>
              <a:buChar char="v"/>
            </a:pPr>
            <a:r>
              <a:rPr lang="en-US" sz="2400" dirty="0" smtClean="0"/>
              <a:t>Read the port address C0H from 4126H.</a:t>
            </a:r>
          </a:p>
          <a:p>
            <a:pPr marL="457200" indent="-457200">
              <a:lnSpc>
                <a:spcPct val="150000"/>
              </a:lnSpc>
              <a:buFont typeface="Wingdings" pitchFamily="2" charset="2"/>
              <a:buChar char="v"/>
            </a:pPr>
            <a:r>
              <a:rPr lang="en-US" sz="2400" dirty="0" smtClean="0"/>
              <a:t>Read the content of port C0H and send it to the accumulator.</a:t>
            </a:r>
          </a:p>
          <a:p>
            <a:pPr marL="457200" indent="-457200">
              <a:lnSpc>
                <a:spcPct val="150000"/>
              </a:lnSpc>
              <a:buFont typeface="Wingdings" pitchFamily="2" charset="2"/>
              <a:buChar char="v"/>
            </a:pPr>
            <a:r>
              <a:rPr lang="en-US" sz="2400" dirty="0" smtClean="0"/>
              <a:t>Let the content of port is 5EH.</a:t>
            </a:r>
            <a:endParaRPr lang="en-US" sz="2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132</a:t>
            </a:fld>
            <a:endParaRPr lang="en-US"/>
          </a:p>
        </p:txBody>
      </p:sp>
      <p:pic>
        <p:nvPicPr>
          <p:cNvPr id="175106" name="Picture 2" descr="http://www.8085projects.info/images/Timing-Diagram-Pic9-pic44.png"/>
          <p:cNvPicPr>
            <a:picLocks noChangeAspect="1" noChangeArrowheads="1"/>
          </p:cNvPicPr>
          <p:nvPr/>
        </p:nvPicPr>
        <p:blipFill>
          <a:blip r:embed="rId2" cstate="print"/>
          <a:srcRect/>
          <a:stretch>
            <a:fillRect/>
          </a:stretch>
        </p:blipFill>
        <p:spPr bwMode="auto">
          <a:xfrm>
            <a:off x="1" y="0"/>
            <a:ext cx="8353577" cy="6858000"/>
          </a:xfrm>
          <a:prstGeom prst="rect">
            <a:avLst/>
          </a:prstGeom>
          <a:noFill/>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133</a:t>
            </a:fld>
            <a:endParaRPr lang="en-US"/>
          </a:p>
        </p:txBody>
      </p:sp>
      <p:pic>
        <p:nvPicPr>
          <p:cNvPr id="5" name="Picture 6"/>
          <p:cNvPicPr>
            <a:picLocks noChangeAspect="1" noChangeArrowheads="1"/>
          </p:cNvPicPr>
          <p:nvPr/>
        </p:nvPicPr>
        <p:blipFill>
          <a:blip r:embed="rId2" cstate="print"/>
          <a:srcRect/>
          <a:stretch>
            <a:fillRect/>
          </a:stretch>
        </p:blipFill>
        <p:spPr bwMode="auto">
          <a:xfrm>
            <a:off x="0" y="1"/>
            <a:ext cx="9144000" cy="6858000"/>
          </a:xfrm>
          <a:prstGeom prst="rect">
            <a:avLst/>
          </a:prstGeom>
          <a:noFill/>
        </p:spPr>
      </p:pic>
      <p:sp>
        <p:nvSpPr>
          <p:cNvPr id="6" name="Text Box 7"/>
          <p:cNvSpPr txBox="1">
            <a:spLocks noChangeArrowheads="1"/>
          </p:cNvSpPr>
          <p:nvPr/>
        </p:nvSpPr>
        <p:spPr bwMode="auto">
          <a:xfrm>
            <a:off x="1" y="152400"/>
            <a:ext cx="1539875" cy="369332"/>
          </a:xfrm>
          <a:prstGeom prst="rect">
            <a:avLst/>
          </a:prstGeom>
          <a:noFill/>
          <a:ln w="9525">
            <a:solidFill>
              <a:schemeClr val="bg1"/>
            </a:solidFill>
            <a:miter lim="800000"/>
            <a:headEnd/>
            <a:tailEnd/>
          </a:ln>
          <a:effectLst/>
        </p:spPr>
        <p:txBody>
          <a:bodyPr>
            <a:spAutoFit/>
          </a:bodyPr>
          <a:lstStyle/>
          <a:p>
            <a:r>
              <a:rPr lang="en-US" b="1" u="sng" dirty="0">
                <a:solidFill>
                  <a:srgbClr val="FF3300"/>
                </a:solidFill>
              </a:rPr>
              <a:t>ADD M</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947208"/>
            <a:ext cx="8686800" cy="2539157"/>
          </a:xfrm>
          <a:prstGeom prst="rect">
            <a:avLst/>
          </a:prstGeom>
          <a:noFill/>
        </p:spPr>
        <p:txBody>
          <a:bodyPr wrap="square" rtlCol="0">
            <a:spAutoFit/>
          </a:bodyPr>
          <a:lstStyle/>
          <a:p>
            <a:pPr algn="ctr"/>
            <a:r>
              <a:rPr lang="en-US" sz="6000" b="1" dirty="0" smtClean="0"/>
              <a:t>8085 </a:t>
            </a:r>
          </a:p>
          <a:p>
            <a:pPr algn="ctr"/>
            <a:r>
              <a:rPr lang="en-US" sz="6000" b="1" dirty="0" smtClean="0"/>
              <a:t>Programming Techniques</a:t>
            </a:r>
          </a:p>
          <a:p>
            <a:pPr algn="ctr"/>
            <a:r>
              <a:rPr lang="en-US" b="1" dirty="0" smtClean="0"/>
              <a:t>*To be done in LAB</a:t>
            </a:r>
          </a:p>
          <a:p>
            <a:pPr algn="ctr"/>
            <a:r>
              <a:rPr lang="en-US" sz="1600" b="1" dirty="0" smtClean="0"/>
              <a:t>**Chapter 4 of </a:t>
            </a:r>
            <a:r>
              <a:rPr lang="en-US" sz="1600" b="1" dirty="0" err="1" smtClean="0"/>
              <a:t>godse</a:t>
            </a:r>
            <a:endParaRPr lang="en-US" sz="1600" b="1" dirty="0"/>
          </a:p>
        </p:txBody>
      </p:sp>
      <p:sp>
        <p:nvSpPr>
          <p:cNvPr id="5" name="Slide Number Placeholder 4"/>
          <p:cNvSpPr>
            <a:spLocks noGrp="1"/>
          </p:cNvSpPr>
          <p:nvPr>
            <p:ph type="sldNum" sz="quarter" idx="12"/>
          </p:nvPr>
        </p:nvSpPr>
        <p:spPr/>
        <p:txBody>
          <a:bodyPr/>
          <a:lstStyle/>
          <a:p>
            <a:fld id="{8A35EE77-047A-46A0-89E5-2FCADEEBEC53}" type="slidenum">
              <a:rPr lang="en-US" smtClean="0"/>
              <a:pPr/>
              <a:t>134</a:t>
            </a:fld>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1447800"/>
            <a:ext cx="8686800" cy="2308324"/>
          </a:xfrm>
          <a:prstGeom prst="rect">
            <a:avLst/>
          </a:prstGeom>
          <a:noFill/>
        </p:spPr>
        <p:txBody>
          <a:bodyPr wrap="square" rtlCol="0">
            <a:spAutoFit/>
          </a:bodyPr>
          <a:lstStyle/>
          <a:p>
            <a:pPr algn="ctr"/>
            <a:r>
              <a:rPr lang="en-US" sz="7200" b="1" dirty="0" smtClean="0"/>
              <a:t>8085 </a:t>
            </a:r>
          </a:p>
          <a:p>
            <a:pPr algn="ctr"/>
            <a:r>
              <a:rPr lang="en-US" sz="7200" b="1" dirty="0" smtClean="0"/>
              <a:t>Interrupts</a:t>
            </a:r>
            <a:endParaRPr lang="en-US" sz="7200" b="1" dirty="0"/>
          </a:p>
        </p:txBody>
      </p:sp>
      <p:sp>
        <p:nvSpPr>
          <p:cNvPr id="3" name="Slide Number Placeholder 2"/>
          <p:cNvSpPr>
            <a:spLocks noGrp="1"/>
          </p:cNvSpPr>
          <p:nvPr>
            <p:ph type="sldNum" sz="quarter" idx="12"/>
          </p:nvPr>
        </p:nvSpPr>
        <p:spPr/>
        <p:txBody>
          <a:bodyPr/>
          <a:lstStyle/>
          <a:p>
            <a:fld id="{8A35EE77-047A-46A0-89E5-2FCADEEBEC53}" type="slidenum">
              <a:rPr lang="en-US" smtClean="0"/>
              <a:pPr/>
              <a:t>135</a:t>
            </a:fld>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Objectives</a:t>
            </a:r>
            <a:endParaRPr lang="en-US" dirty="0"/>
          </a:p>
        </p:txBody>
      </p:sp>
      <p:sp>
        <p:nvSpPr>
          <p:cNvPr id="3" name="Content Placeholder 2"/>
          <p:cNvSpPr>
            <a:spLocks noGrp="1"/>
          </p:cNvSpPr>
          <p:nvPr>
            <p:ph idx="1"/>
          </p:nvPr>
        </p:nvSpPr>
        <p:spPr>
          <a:xfrm>
            <a:off x="304800" y="1600201"/>
            <a:ext cx="8686800" cy="4525963"/>
          </a:xfrm>
        </p:spPr>
        <p:txBody>
          <a:bodyPr/>
          <a:lstStyle/>
          <a:p>
            <a:r>
              <a:rPr lang="en-US" dirty="0" smtClean="0"/>
              <a:t>Need of Interrupts</a:t>
            </a:r>
          </a:p>
          <a:p>
            <a:r>
              <a:rPr lang="en-US" dirty="0" smtClean="0"/>
              <a:t>Explain various types of Interrupts </a:t>
            </a:r>
          </a:p>
          <a:p>
            <a:r>
              <a:rPr lang="en-US" dirty="0" smtClean="0"/>
              <a:t>Classification of RST instructions</a:t>
            </a:r>
          </a:p>
          <a:p>
            <a:r>
              <a:rPr lang="en-US" dirty="0" smtClean="0"/>
              <a:t>Features &amp; operation of8259 interrupt controller</a:t>
            </a:r>
          </a:p>
          <a:p>
            <a:r>
              <a:rPr lang="en-US" dirty="0" smtClean="0"/>
              <a:t>Interfacing of 8259</a:t>
            </a:r>
          </a:p>
          <a:p>
            <a:endParaRPr lang="en-US" dirty="0" smtClean="0"/>
          </a:p>
        </p:txBody>
      </p:sp>
      <p:sp>
        <p:nvSpPr>
          <p:cNvPr id="4" name="Slide Number Placeholder 3"/>
          <p:cNvSpPr>
            <a:spLocks noGrp="1"/>
          </p:cNvSpPr>
          <p:nvPr>
            <p:ph type="sldNum" sz="quarter" idx="12"/>
          </p:nvPr>
        </p:nvSpPr>
        <p:spPr/>
        <p:txBody>
          <a:bodyPr/>
          <a:lstStyle/>
          <a:p>
            <a:fld id="{8A35EE77-047A-46A0-89E5-2FCADEEBEC53}" type="slidenum">
              <a:rPr lang="en-US" smtClean="0"/>
              <a:pPr/>
              <a:t>136</a:t>
            </a:fld>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610600" cy="5410200"/>
          </a:xfrm>
        </p:spPr>
        <p:txBody>
          <a:bodyPr>
            <a:normAutofit lnSpcReduction="10000"/>
          </a:bodyPr>
          <a:lstStyle/>
          <a:p>
            <a:pPr algn="just">
              <a:lnSpc>
                <a:spcPct val="170000"/>
              </a:lnSpc>
            </a:pPr>
            <a:r>
              <a:rPr lang="en-US" sz="2600" dirty="0" smtClean="0">
                <a:latin typeface="Arial" pitchFamily="34" charset="0"/>
                <a:cs typeface="Arial" pitchFamily="34" charset="0"/>
              </a:rPr>
              <a:t>When a system has one or more I/O devices connected, any of them may demand the service at any time. </a:t>
            </a:r>
          </a:p>
          <a:p>
            <a:pPr algn="just">
              <a:lnSpc>
                <a:spcPct val="170000"/>
              </a:lnSpc>
            </a:pPr>
            <a:r>
              <a:rPr lang="en-US" sz="2600" dirty="0" smtClean="0">
                <a:latin typeface="Arial" pitchFamily="34" charset="0"/>
                <a:cs typeface="Arial" pitchFamily="34" charset="0"/>
              </a:rPr>
              <a:t>The microprocessor can service these devices in one of the two ways.</a:t>
            </a:r>
          </a:p>
          <a:p>
            <a:pPr lvl="1" algn="just">
              <a:lnSpc>
                <a:spcPct val="170000"/>
              </a:lnSpc>
            </a:pPr>
            <a:r>
              <a:rPr lang="en-US" sz="2600" dirty="0" smtClean="0">
                <a:latin typeface="Arial" pitchFamily="34" charset="0"/>
                <a:cs typeface="Arial" pitchFamily="34" charset="0"/>
              </a:rPr>
              <a:t>Polling</a:t>
            </a:r>
          </a:p>
          <a:p>
            <a:pPr lvl="1" algn="just">
              <a:lnSpc>
                <a:spcPct val="170000"/>
              </a:lnSpc>
            </a:pPr>
            <a:r>
              <a:rPr lang="en-US" sz="2600" dirty="0" smtClean="0">
                <a:latin typeface="Arial" pitchFamily="34" charset="0"/>
                <a:cs typeface="Arial" pitchFamily="34" charset="0"/>
              </a:rPr>
              <a:t>Interrupt</a:t>
            </a:r>
          </a:p>
          <a:p>
            <a:pPr lvl="1">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8A35EE77-047A-46A0-89E5-2FCADEEBEC53}" type="slidenum">
              <a:rPr lang="en-US" smtClean="0"/>
              <a:pPr/>
              <a:t>137</a:t>
            </a:fld>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rmAutofit fontScale="85000" lnSpcReduction="20000"/>
          </a:bodyPr>
          <a:lstStyle/>
          <a:p>
            <a:pPr algn="ctr">
              <a:lnSpc>
                <a:spcPct val="150000"/>
              </a:lnSpc>
              <a:buNone/>
            </a:pPr>
            <a:r>
              <a:rPr lang="en-US" sz="2800" b="1" dirty="0" smtClean="0">
                <a:latin typeface="Arial" pitchFamily="34" charset="0"/>
                <a:cs typeface="Arial" pitchFamily="34" charset="0"/>
              </a:rPr>
              <a:t>Polling</a:t>
            </a:r>
          </a:p>
          <a:p>
            <a:pPr algn="just">
              <a:lnSpc>
                <a:spcPct val="150000"/>
              </a:lnSpc>
            </a:pPr>
            <a:r>
              <a:rPr lang="en-US" sz="2800" dirty="0" smtClean="0">
                <a:latin typeface="Arial" pitchFamily="34" charset="0"/>
                <a:cs typeface="Arial" pitchFamily="34" charset="0"/>
              </a:rPr>
              <a:t>In this </a:t>
            </a:r>
            <a:r>
              <a:rPr lang="el-GR" sz="2800" dirty="0" smtClean="0">
                <a:latin typeface="Arial" pitchFamily="34" charset="0"/>
                <a:cs typeface="Arial" pitchFamily="34" charset="0"/>
              </a:rPr>
              <a:t>μ</a:t>
            </a:r>
            <a:r>
              <a:rPr lang="en-US" sz="2800" dirty="0" smtClean="0">
                <a:latin typeface="Arial" pitchFamily="34" charset="0"/>
                <a:cs typeface="Arial" pitchFamily="34" charset="0"/>
              </a:rPr>
              <a:t>p simply checks each of the I/O devices every so often. During this check the </a:t>
            </a:r>
            <a:r>
              <a:rPr lang="el-GR" sz="2800" dirty="0" smtClean="0">
                <a:latin typeface="Arial" pitchFamily="34" charset="0"/>
                <a:cs typeface="Arial" pitchFamily="34" charset="0"/>
              </a:rPr>
              <a:t>μ</a:t>
            </a:r>
            <a:r>
              <a:rPr lang="en-US" sz="2800" dirty="0" smtClean="0">
                <a:latin typeface="Arial" pitchFamily="34" charset="0"/>
                <a:cs typeface="Arial" pitchFamily="34" charset="0"/>
              </a:rPr>
              <a:t>p tests to see if any device needs servicing.</a:t>
            </a:r>
          </a:p>
          <a:p>
            <a:pPr algn="just">
              <a:lnSpc>
                <a:spcPct val="150000"/>
              </a:lnSpc>
            </a:pPr>
            <a:r>
              <a:rPr lang="en-US" sz="2800" dirty="0" smtClean="0">
                <a:latin typeface="Arial" pitchFamily="34" charset="0"/>
                <a:cs typeface="Arial" pitchFamily="34" charset="0"/>
              </a:rPr>
              <a:t>This is very time consuming and a separate polling program need to be run continuously this wastes processors valuable time and slow up the speed of operation of main program.</a:t>
            </a:r>
          </a:p>
          <a:p>
            <a:pPr algn="just">
              <a:lnSpc>
                <a:spcPct val="150000"/>
              </a:lnSpc>
            </a:pPr>
            <a:r>
              <a:rPr lang="en-US" sz="2800" dirty="0" smtClean="0">
                <a:latin typeface="Arial" pitchFamily="34" charset="0"/>
                <a:cs typeface="Arial" pitchFamily="34" charset="0"/>
              </a:rPr>
              <a:t>The speed of operation decreases with increase in number of I/O devices.</a:t>
            </a:r>
          </a:p>
          <a:p>
            <a:pPr algn="just">
              <a:lnSpc>
                <a:spcPct val="150000"/>
              </a:lnSpc>
            </a:pPr>
            <a:r>
              <a:rPr lang="en-US" sz="2800" dirty="0" smtClean="0">
                <a:latin typeface="Arial" pitchFamily="34" charset="0"/>
                <a:cs typeface="Arial" pitchFamily="34" charset="0"/>
              </a:rPr>
              <a:t>Hence a more desirable method would be the one that allows the </a:t>
            </a:r>
            <a:r>
              <a:rPr lang="el-GR" sz="2800" dirty="0" smtClean="0">
                <a:latin typeface="Arial" pitchFamily="34" charset="0"/>
                <a:cs typeface="Arial" pitchFamily="34" charset="0"/>
              </a:rPr>
              <a:t>μ</a:t>
            </a:r>
            <a:r>
              <a:rPr lang="en-US" sz="2800" dirty="0" smtClean="0">
                <a:latin typeface="Arial" pitchFamily="34" charset="0"/>
                <a:cs typeface="Arial" pitchFamily="34" charset="0"/>
              </a:rPr>
              <a:t>p to be executing its main program and only stop to service I/O device when it is requested.   </a:t>
            </a:r>
            <a:endParaRPr lang="en-US" sz="2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8A35EE77-047A-46A0-89E5-2FCADEEBEC53}" type="slidenum">
              <a:rPr lang="en-US" smtClean="0"/>
              <a:pPr/>
              <a:t>138</a:t>
            </a:fld>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1"/>
            <a:ext cx="8686800" cy="3657600"/>
          </a:xfrm>
        </p:spPr>
        <p:txBody>
          <a:bodyPr>
            <a:normAutofit/>
          </a:bodyPr>
          <a:lstStyle/>
          <a:p>
            <a:pPr algn="ctr">
              <a:lnSpc>
                <a:spcPct val="150000"/>
              </a:lnSpc>
              <a:buNone/>
            </a:pPr>
            <a:r>
              <a:rPr lang="en-US" sz="2800" dirty="0" smtClean="0">
                <a:latin typeface="Arial" pitchFamily="34" charset="0"/>
                <a:cs typeface="Arial" pitchFamily="34" charset="0"/>
              </a:rPr>
              <a:t>Types of Interrupts</a:t>
            </a:r>
          </a:p>
          <a:p>
            <a:pPr>
              <a:lnSpc>
                <a:spcPct val="150000"/>
              </a:lnSpc>
              <a:buNone/>
            </a:pPr>
            <a:r>
              <a:rPr lang="en-US" sz="2800" dirty="0" smtClean="0">
                <a:latin typeface="Arial" pitchFamily="34" charset="0"/>
                <a:cs typeface="Arial" pitchFamily="34" charset="0"/>
              </a:rPr>
              <a:t>Interrupts could be classified  on the following basis:- </a:t>
            </a:r>
          </a:p>
          <a:p>
            <a:pPr marL="857250" lvl="1" indent="-457200">
              <a:lnSpc>
                <a:spcPct val="150000"/>
              </a:lnSpc>
              <a:buFont typeface="+mj-lt"/>
              <a:buAutoNum type="arabicPeriod"/>
            </a:pPr>
            <a:r>
              <a:rPr lang="en-US" dirty="0" smtClean="0">
                <a:latin typeface="Arial" pitchFamily="34" charset="0"/>
                <a:cs typeface="Arial" pitchFamily="34" charset="0"/>
              </a:rPr>
              <a:t>Hardware interrupt  &amp; Software Interrupt</a:t>
            </a:r>
          </a:p>
          <a:p>
            <a:pPr marL="857250" lvl="1" indent="-457200">
              <a:lnSpc>
                <a:spcPct val="150000"/>
              </a:lnSpc>
              <a:buFont typeface="+mj-lt"/>
              <a:buAutoNum type="arabicPeriod"/>
            </a:pPr>
            <a:r>
              <a:rPr lang="en-US" dirty="0" smtClean="0">
                <a:latin typeface="Arial" pitchFamily="34" charset="0"/>
                <a:cs typeface="Arial" pitchFamily="34" charset="0"/>
              </a:rPr>
              <a:t>Vectored &amp; Non-Vectored</a:t>
            </a:r>
          </a:p>
          <a:p>
            <a:pPr marL="857250" lvl="1" indent="-457200">
              <a:lnSpc>
                <a:spcPct val="150000"/>
              </a:lnSpc>
              <a:buFont typeface="+mj-lt"/>
              <a:buAutoNum type="arabicPeriod"/>
            </a:pPr>
            <a:r>
              <a:rPr lang="en-US" dirty="0" err="1" smtClean="0">
                <a:latin typeface="Arial" pitchFamily="34" charset="0"/>
                <a:cs typeface="Arial" pitchFamily="34" charset="0"/>
              </a:rPr>
              <a:t>Maskable</a:t>
            </a:r>
            <a:r>
              <a:rPr lang="en-US" dirty="0" smtClean="0">
                <a:latin typeface="Arial" pitchFamily="34" charset="0"/>
                <a:cs typeface="Arial" pitchFamily="34" charset="0"/>
              </a:rPr>
              <a:t> &amp; Non-</a:t>
            </a:r>
            <a:r>
              <a:rPr lang="en-US" dirty="0" err="1" smtClean="0">
                <a:latin typeface="Arial" pitchFamily="34" charset="0"/>
                <a:cs typeface="Arial" pitchFamily="34" charset="0"/>
              </a:rPr>
              <a:t>maskable</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8A35EE77-047A-46A0-89E5-2FCADEEBEC53}" type="slidenum">
              <a:rPr lang="en-US" smtClean="0"/>
              <a:pPr/>
              <a:t>139</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639762"/>
          </a:xfrm>
        </p:spPr>
        <p:txBody>
          <a:bodyPr>
            <a:normAutofit/>
          </a:bodyPr>
          <a:lstStyle/>
          <a:p>
            <a:pPr algn="l"/>
            <a:r>
              <a:rPr lang="en-US" sz="3200" dirty="0" smtClean="0">
                <a:latin typeface="Arial" pitchFamily="34" charset="0"/>
                <a:cs typeface="Arial" pitchFamily="34" charset="0"/>
              </a:rPr>
              <a:t>1.3 Special purpose registers</a:t>
            </a:r>
            <a:endParaRPr lang="en-US" sz="3200" dirty="0">
              <a:latin typeface="Arial" pitchFamily="34" charset="0"/>
              <a:cs typeface="Arial" pitchFamily="34" charset="0"/>
            </a:endParaRPr>
          </a:p>
        </p:txBody>
      </p:sp>
      <p:sp>
        <p:nvSpPr>
          <p:cNvPr id="5" name="TextBox 4"/>
          <p:cNvSpPr txBox="1"/>
          <p:nvPr/>
        </p:nvSpPr>
        <p:spPr>
          <a:xfrm>
            <a:off x="0" y="685800"/>
            <a:ext cx="8839200" cy="5909310"/>
          </a:xfrm>
          <a:prstGeom prst="rect">
            <a:avLst/>
          </a:prstGeom>
          <a:noFill/>
        </p:spPr>
        <p:txBody>
          <a:bodyPr wrap="square" rtlCol="0">
            <a:spAutoFit/>
          </a:bodyPr>
          <a:lstStyle/>
          <a:p>
            <a:pPr marL="457200" indent="-457200" algn="just">
              <a:lnSpc>
                <a:spcPct val="150000"/>
              </a:lnSpc>
              <a:buFont typeface="+mj-lt"/>
              <a:buAutoNum type="alphaLcParenR"/>
            </a:pPr>
            <a:r>
              <a:rPr lang="en-US" sz="2400" b="1" dirty="0" smtClean="0">
                <a:latin typeface="Arial" pitchFamily="34" charset="0"/>
                <a:cs typeface="Arial" pitchFamily="34" charset="0"/>
              </a:rPr>
              <a:t>Accumulator : - </a:t>
            </a:r>
            <a:r>
              <a:rPr lang="en-US" sz="2000" dirty="0" smtClean="0">
                <a:latin typeface="Arial" pitchFamily="34" charset="0"/>
                <a:cs typeface="Arial" pitchFamily="34" charset="0"/>
              </a:rPr>
              <a:t>The accumulator is an 8-bit register that is a part of arithmetic/logic unit (ALU). This register is used to store 8-bit data and to perform arithmetic and logical operations. The result of an operation is stored in the accumulator. The accumulator is also identified as register A.</a:t>
            </a:r>
          </a:p>
          <a:p>
            <a:pPr marL="457200" indent="-457200" algn="just">
              <a:lnSpc>
                <a:spcPct val="150000"/>
              </a:lnSpc>
              <a:buFont typeface="+mj-lt"/>
              <a:buAutoNum type="alphaLcParenR"/>
            </a:pPr>
            <a:r>
              <a:rPr lang="en-US" sz="2400" b="1" dirty="0" smtClean="0">
                <a:latin typeface="Arial" pitchFamily="34" charset="0"/>
                <a:cs typeface="Arial" pitchFamily="34" charset="0"/>
              </a:rPr>
              <a:t>Instruction Register:- </a:t>
            </a:r>
            <a:r>
              <a:rPr lang="en-US" sz="2000" dirty="0" smtClean="0">
                <a:latin typeface="Arial" pitchFamily="34" charset="0"/>
                <a:cs typeface="Arial" pitchFamily="34" charset="0"/>
              </a:rPr>
              <a:t>Temporary store for the current instruction of a program. Latest instruction sent here from memory prior to execution. Decoder then takes instruction and ‘decodes’ or interprets the instruction. Decoded instruction then passed to next stage.</a:t>
            </a:r>
          </a:p>
          <a:p>
            <a:pPr marL="457200" indent="-457200" algn="just">
              <a:lnSpc>
                <a:spcPct val="150000"/>
              </a:lnSpc>
              <a:buFont typeface="+mj-lt"/>
              <a:buAutoNum type="alphaLcParenR"/>
            </a:pPr>
            <a:r>
              <a:rPr lang="en-US" sz="2400" b="1" dirty="0" smtClean="0">
                <a:latin typeface="Arial" pitchFamily="34" charset="0"/>
                <a:cs typeface="Arial" pitchFamily="34" charset="0"/>
              </a:rPr>
              <a:t>Flag Register : - </a:t>
            </a:r>
            <a:r>
              <a:rPr lang="en-US" sz="2000" dirty="0" smtClean="0">
                <a:latin typeface="Arial" pitchFamily="34" charset="0"/>
                <a:cs typeface="Arial" pitchFamily="34" charset="0"/>
              </a:rPr>
              <a:t> The ALU includes five flip-flops, which are set or reset after an operation according to data conditions of the result in the accumulator and other registers.</a:t>
            </a:r>
            <a:endParaRPr lang="en-US" sz="2000"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8A35EE77-047A-46A0-89E5-2FCADEEBEC53}" type="slidenum">
              <a:rPr lang="en-US" smtClean="0"/>
              <a:pPr/>
              <a:t>14</a:t>
            </a:fld>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5486400"/>
          </a:xfrm>
        </p:spPr>
        <p:txBody>
          <a:bodyPr>
            <a:normAutofit/>
          </a:bodyPr>
          <a:lstStyle/>
          <a:p>
            <a:pPr algn="just">
              <a:lnSpc>
                <a:spcPct val="150000"/>
              </a:lnSpc>
            </a:pPr>
            <a:r>
              <a:rPr lang="en-US" sz="2800" dirty="0" smtClean="0">
                <a:latin typeface="Arial" pitchFamily="34" charset="0"/>
                <a:cs typeface="Arial" pitchFamily="34" charset="0"/>
              </a:rPr>
              <a:t>Hardware Interrupt: - </a:t>
            </a:r>
            <a:r>
              <a:rPr lang="en-US" sz="2200" dirty="0" smtClean="0">
                <a:latin typeface="Arial" pitchFamily="34" charset="0"/>
                <a:cs typeface="Arial" pitchFamily="34" charset="0"/>
              </a:rPr>
              <a:t>Some pins on the 8085 allow the peripheral device to interrupt the main program for I/O operations. When interrupt occurs 8085 completes the instruction it is currently executing and transfers the program control to ISR.</a:t>
            </a:r>
          </a:p>
          <a:p>
            <a:pPr algn="just">
              <a:lnSpc>
                <a:spcPct val="150000"/>
              </a:lnSpc>
            </a:pPr>
            <a:r>
              <a:rPr lang="en-US" sz="2200" dirty="0" err="1" smtClean="0">
                <a:latin typeface="Arial" pitchFamily="34" charset="0"/>
                <a:cs typeface="Arial" pitchFamily="34" charset="0"/>
              </a:rPr>
              <a:t>Eg</a:t>
            </a:r>
            <a:r>
              <a:rPr lang="en-US" sz="2200" dirty="0" smtClean="0">
                <a:latin typeface="Arial" pitchFamily="34" charset="0"/>
                <a:cs typeface="Arial" pitchFamily="34" charset="0"/>
              </a:rPr>
              <a:t>: - TRAP, INTR, RST7.5, RST 6.5 &amp; RST 5.5</a:t>
            </a:r>
            <a:endParaRPr lang="en-US" sz="2800" dirty="0" smtClean="0">
              <a:latin typeface="Arial" pitchFamily="34" charset="0"/>
              <a:cs typeface="Arial" pitchFamily="34" charset="0"/>
            </a:endParaRPr>
          </a:p>
          <a:p>
            <a:pPr algn="just">
              <a:lnSpc>
                <a:spcPct val="160000"/>
              </a:lnSpc>
            </a:pPr>
            <a:r>
              <a:rPr lang="en-US" sz="2800" dirty="0" smtClean="0">
                <a:latin typeface="Arial" pitchFamily="34" charset="0"/>
                <a:cs typeface="Arial" pitchFamily="34" charset="0"/>
              </a:rPr>
              <a:t>Software Interrupt: - </a:t>
            </a:r>
            <a:r>
              <a:rPr lang="en-US" sz="2000" dirty="0" smtClean="0">
                <a:latin typeface="Arial" pitchFamily="34" charset="0"/>
                <a:cs typeface="Arial" pitchFamily="34" charset="0"/>
              </a:rPr>
              <a:t>In software interrupts, the cause of interrupt is an execution of the instruction. Each of these would send the execution to a predetermined hard-wired memory location.</a:t>
            </a:r>
          </a:p>
          <a:p>
            <a:pPr algn="just">
              <a:lnSpc>
                <a:spcPct val="160000"/>
              </a:lnSpc>
            </a:pPr>
            <a:r>
              <a:rPr lang="en-US" sz="2000" dirty="0" err="1" smtClean="0">
                <a:latin typeface="Arial" pitchFamily="34" charset="0"/>
                <a:cs typeface="Arial" pitchFamily="34" charset="0"/>
              </a:rPr>
              <a:t>Eg</a:t>
            </a:r>
            <a:r>
              <a:rPr lang="en-US" sz="2000" dirty="0" smtClean="0">
                <a:latin typeface="Arial" pitchFamily="34" charset="0"/>
                <a:cs typeface="Arial" pitchFamily="34" charset="0"/>
              </a:rPr>
              <a:t>: - RST 0 – RST 7</a:t>
            </a:r>
          </a:p>
          <a:p>
            <a:pPr algn="just">
              <a:lnSpc>
                <a:spcPct val="160000"/>
              </a:lnSpc>
            </a:pPr>
            <a:endParaRPr lang="en-US" sz="2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8A35EE77-047A-46A0-89E5-2FCADEEBEC53}" type="slidenum">
              <a:rPr lang="en-US" smtClean="0"/>
              <a:pPr/>
              <a:t>140</a:t>
            </a:fld>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1905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 y="1730034"/>
            <a:ext cx="9144001" cy="1698967"/>
          </a:xfrm>
          <a:prstGeom prst="rect">
            <a:avLst/>
          </a:prstGeom>
          <a:noFill/>
          <a:ln w="9525">
            <a:noFill/>
            <a:miter lim="800000"/>
            <a:headEnd/>
            <a:tailEnd/>
          </a:ln>
        </p:spPr>
      </p:pic>
      <p:pic>
        <p:nvPicPr>
          <p:cNvPr id="4" name="Picture 2"/>
          <p:cNvPicPr>
            <a:picLocks noChangeAspect="1" noChangeArrowheads="1"/>
          </p:cNvPicPr>
          <p:nvPr/>
        </p:nvPicPr>
        <p:blipFill>
          <a:blip r:embed="rId4" cstate="print"/>
          <a:srcRect/>
          <a:stretch>
            <a:fillRect/>
          </a:stretch>
        </p:blipFill>
        <p:spPr bwMode="auto">
          <a:xfrm>
            <a:off x="0" y="3962400"/>
            <a:ext cx="9172317" cy="2895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141</a:t>
            </a:fld>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304800"/>
            <a:ext cx="9144000" cy="2057400"/>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0" y="2819400"/>
            <a:ext cx="9144000" cy="354079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142</a:t>
            </a:fld>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533400" y="1828800"/>
            <a:ext cx="7906941" cy="22098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A35EE77-047A-46A0-89E5-2FCADEEBEC53}" type="slidenum">
              <a:rPr lang="en-US" smtClean="0"/>
              <a:pPr/>
              <a:t>143</a:t>
            </a:fld>
            <a:endParaRPr 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152400"/>
            <a:ext cx="9144001" cy="6705600"/>
            <a:chOff x="-1" y="152400"/>
            <a:chExt cx="9144001" cy="6705600"/>
          </a:xfrm>
        </p:grpSpPr>
        <p:pic>
          <p:nvPicPr>
            <p:cNvPr id="4098" name="Picture 2"/>
            <p:cNvPicPr>
              <a:picLocks noChangeAspect="1" noChangeArrowheads="1"/>
            </p:cNvPicPr>
            <p:nvPr/>
          </p:nvPicPr>
          <p:blipFill>
            <a:blip r:embed="rId2" cstate="print"/>
            <a:srcRect/>
            <a:stretch>
              <a:fillRect/>
            </a:stretch>
          </p:blipFill>
          <p:spPr bwMode="auto">
            <a:xfrm>
              <a:off x="2057400" y="152400"/>
              <a:ext cx="4904509" cy="457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0" y="762000"/>
              <a:ext cx="9144000" cy="12192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0" y="2133600"/>
              <a:ext cx="9144000" cy="2057400"/>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1" y="4191000"/>
              <a:ext cx="9144001" cy="1295400"/>
            </a:xfrm>
            <a:prstGeom prst="rect">
              <a:avLst/>
            </a:prstGeom>
            <a:noFill/>
            <a:ln w="9525">
              <a:noFill/>
              <a:miter lim="800000"/>
              <a:headEnd/>
              <a:tailEnd/>
            </a:ln>
          </p:spPr>
        </p:pic>
        <p:pic>
          <p:nvPicPr>
            <p:cNvPr id="4102" name="Picture 6"/>
            <p:cNvPicPr>
              <a:picLocks noChangeAspect="1" noChangeArrowheads="1"/>
            </p:cNvPicPr>
            <p:nvPr/>
          </p:nvPicPr>
          <p:blipFill>
            <a:blip r:embed="rId6" cstate="print"/>
            <a:srcRect/>
            <a:stretch>
              <a:fillRect/>
            </a:stretch>
          </p:blipFill>
          <p:spPr bwMode="auto">
            <a:xfrm>
              <a:off x="0" y="5410200"/>
              <a:ext cx="8839200" cy="1447800"/>
            </a:xfrm>
            <a:prstGeom prst="rect">
              <a:avLst/>
            </a:prstGeom>
            <a:noFill/>
            <a:ln w="9525">
              <a:noFill/>
              <a:miter lim="800000"/>
              <a:headEnd/>
              <a:tailEnd/>
            </a:ln>
          </p:spPr>
        </p:pic>
      </p:grpSp>
      <p:sp>
        <p:nvSpPr>
          <p:cNvPr id="10" name="Slide Number Placeholder 9"/>
          <p:cNvSpPr>
            <a:spLocks noGrp="1"/>
          </p:cNvSpPr>
          <p:nvPr>
            <p:ph type="sldNum" sz="quarter" idx="12"/>
          </p:nvPr>
        </p:nvSpPr>
        <p:spPr/>
        <p:txBody>
          <a:bodyPr/>
          <a:lstStyle/>
          <a:p>
            <a:fld id="{8A35EE77-047A-46A0-89E5-2FCADEEBEC53}" type="slidenum">
              <a:rPr lang="en-US" smtClean="0"/>
              <a:pPr/>
              <a:t>144</a:t>
            </a:fld>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219200" y="1"/>
            <a:ext cx="5867400" cy="680245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145</a:t>
            </a:fld>
            <a:endParaRPr 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146</a:t>
            </a:fld>
            <a:endParaRPr lang="en-US"/>
          </a:p>
        </p:txBody>
      </p:sp>
      <p:sp>
        <p:nvSpPr>
          <p:cNvPr id="5" name="Rectangle 4"/>
          <p:cNvSpPr/>
          <p:nvPr/>
        </p:nvSpPr>
        <p:spPr>
          <a:xfrm>
            <a:off x="1376087" y="1371600"/>
            <a:ext cx="6400021" cy="3416320"/>
          </a:xfrm>
          <a:prstGeom prst="rect">
            <a:avLst/>
          </a:prstGeom>
        </p:spPr>
        <p:txBody>
          <a:bodyPr wrap="none">
            <a:spAutoFit/>
          </a:bodyPr>
          <a:lstStyle/>
          <a:p>
            <a:pPr algn="ctr"/>
            <a:r>
              <a:rPr lang="en-US" sz="7200" b="1" dirty="0" smtClean="0"/>
              <a:t>8085</a:t>
            </a:r>
          </a:p>
          <a:p>
            <a:pPr algn="ctr"/>
            <a:r>
              <a:rPr lang="en-US" sz="7200" b="1" dirty="0" smtClean="0"/>
              <a:t>MEMORY &amp; I/O </a:t>
            </a:r>
          </a:p>
          <a:p>
            <a:pPr algn="ctr"/>
            <a:r>
              <a:rPr lang="en-US" sz="7200" b="1" dirty="0" smtClean="0"/>
              <a:t>INTERFACING </a:t>
            </a:r>
            <a:endParaRPr lang="en-US" sz="7200" b="1"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147</a:t>
            </a:fld>
            <a:endParaRPr lang="en-US" dirty="0"/>
          </a:p>
        </p:txBody>
      </p:sp>
      <p:sp>
        <p:nvSpPr>
          <p:cNvPr id="3" name="Rectangle 2"/>
          <p:cNvSpPr/>
          <p:nvPr/>
        </p:nvSpPr>
        <p:spPr>
          <a:xfrm>
            <a:off x="304800" y="228601"/>
            <a:ext cx="8534400" cy="5632311"/>
          </a:xfrm>
          <a:prstGeom prst="rect">
            <a:avLst/>
          </a:prstGeom>
        </p:spPr>
        <p:txBody>
          <a:bodyPr wrap="square">
            <a:spAutoFit/>
          </a:bodyPr>
          <a:lstStyle/>
          <a:p>
            <a:pPr algn="just">
              <a:lnSpc>
                <a:spcPct val="200000"/>
              </a:lnSpc>
            </a:pPr>
            <a:r>
              <a:rPr lang="en-US" sz="2000" dirty="0" smtClean="0">
                <a:latin typeface="Arial" pitchFamily="34" charset="0"/>
                <a:cs typeface="Arial" pitchFamily="34" charset="0"/>
              </a:rPr>
              <a:t>Memory in a microprocessor system is where information (data and instructions) is kept. It can be classified into two main types:</a:t>
            </a:r>
          </a:p>
          <a:p>
            <a:pPr lvl="1" algn="just">
              <a:lnSpc>
                <a:spcPct val="200000"/>
              </a:lnSpc>
              <a:buFont typeface="Wingdings" pitchFamily="2" charset="2"/>
              <a:buChar char="v"/>
            </a:pPr>
            <a:r>
              <a:rPr lang="en-US" sz="2000" dirty="0" smtClean="0">
                <a:latin typeface="Arial" pitchFamily="34" charset="0"/>
                <a:cs typeface="Arial" pitchFamily="34" charset="0"/>
              </a:rPr>
              <a:t>Main memory (RAM and ROM) </a:t>
            </a:r>
          </a:p>
          <a:p>
            <a:pPr lvl="1" algn="just">
              <a:lnSpc>
                <a:spcPct val="200000"/>
              </a:lnSpc>
              <a:buFont typeface="Wingdings" pitchFamily="2" charset="2"/>
              <a:buChar char="v"/>
            </a:pPr>
            <a:r>
              <a:rPr lang="en-US" sz="2000" dirty="0" smtClean="0">
                <a:latin typeface="Arial" pitchFamily="34" charset="0"/>
                <a:cs typeface="Arial" pitchFamily="34" charset="0"/>
              </a:rPr>
              <a:t>Storage memory (Disks , CD ROMs, etc.)</a:t>
            </a:r>
          </a:p>
          <a:p>
            <a:pPr marL="457200" indent="-457200" algn="just">
              <a:lnSpc>
                <a:spcPct val="200000"/>
              </a:lnSpc>
              <a:buFont typeface="Arial" pitchFamily="34" charset="0"/>
              <a:buChar char="•"/>
            </a:pPr>
            <a:r>
              <a:rPr lang="en-US" sz="2000" dirty="0" smtClean="0">
                <a:latin typeface="Arial" pitchFamily="34" charset="0"/>
                <a:cs typeface="Arial" pitchFamily="34" charset="0"/>
              </a:rPr>
              <a:t>The simple view of RAM is that it is made up of registers that are made up of flip-flops (or memory elements). The number of flip-flops in a “memory register” determines the size of the memory word.</a:t>
            </a:r>
          </a:p>
          <a:p>
            <a:pPr marL="457200" indent="-457200" algn="just">
              <a:lnSpc>
                <a:spcPct val="200000"/>
              </a:lnSpc>
              <a:buFont typeface="Arial" pitchFamily="34" charset="0"/>
              <a:buChar char="•"/>
            </a:pPr>
            <a:r>
              <a:rPr lang="en-US" sz="2000" dirty="0" smtClean="0">
                <a:latin typeface="Arial" pitchFamily="34" charset="0"/>
                <a:cs typeface="Arial" pitchFamily="34" charset="0"/>
              </a:rPr>
              <a:t>ROM on the other hand uses diodes instead of the flip-flops to permanently hold the information.</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148</a:t>
            </a:fld>
            <a:endParaRPr lang="en-US"/>
          </a:p>
        </p:txBody>
      </p:sp>
      <p:sp>
        <p:nvSpPr>
          <p:cNvPr id="5" name="Rectangle 4"/>
          <p:cNvSpPr/>
          <p:nvPr/>
        </p:nvSpPr>
        <p:spPr>
          <a:xfrm>
            <a:off x="381000" y="304801"/>
            <a:ext cx="8153400" cy="5816977"/>
          </a:xfrm>
          <a:prstGeom prst="rect">
            <a:avLst/>
          </a:prstGeom>
        </p:spPr>
        <p:txBody>
          <a:bodyPr wrap="square">
            <a:spAutoFit/>
          </a:bodyPr>
          <a:lstStyle/>
          <a:p>
            <a:pPr algn="ctr">
              <a:lnSpc>
                <a:spcPct val="200000"/>
              </a:lnSpc>
            </a:pPr>
            <a:r>
              <a:rPr lang="en-US" sz="2400" b="1" dirty="0" smtClean="0">
                <a:latin typeface="Arial" pitchFamily="34" charset="0"/>
                <a:cs typeface="Arial" pitchFamily="34" charset="0"/>
              </a:rPr>
              <a:t>Accessing Information in Memory</a:t>
            </a:r>
          </a:p>
          <a:p>
            <a:pPr lvl="1" algn="just">
              <a:lnSpc>
                <a:spcPct val="200000"/>
              </a:lnSpc>
            </a:pPr>
            <a:r>
              <a:rPr lang="en-US" sz="2400" dirty="0" smtClean="0">
                <a:latin typeface="Arial" pitchFamily="34" charset="0"/>
                <a:cs typeface="Arial" pitchFamily="34" charset="0"/>
              </a:rPr>
              <a:t>For the microprocessor to access (Read or Write) information in memory (RAM or ROM), it needs to do the following: </a:t>
            </a:r>
          </a:p>
          <a:p>
            <a:pPr marL="914400" lvl="1" indent="-457200" algn="just">
              <a:lnSpc>
                <a:spcPct val="150000"/>
              </a:lnSpc>
              <a:buFont typeface="Wingdings" pitchFamily="2" charset="2"/>
              <a:buChar char="v"/>
            </a:pPr>
            <a:r>
              <a:rPr lang="en-US" sz="2400" dirty="0" smtClean="0">
                <a:latin typeface="Arial" pitchFamily="34" charset="0"/>
                <a:cs typeface="Arial" pitchFamily="34" charset="0"/>
              </a:rPr>
              <a:t>Select the right memory chip (using part of the address bus).</a:t>
            </a:r>
          </a:p>
          <a:p>
            <a:pPr marL="914400" lvl="1" indent="-457200" algn="just">
              <a:lnSpc>
                <a:spcPct val="150000"/>
              </a:lnSpc>
              <a:buFont typeface="Wingdings" pitchFamily="2" charset="2"/>
              <a:buChar char="v"/>
            </a:pPr>
            <a:r>
              <a:rPr lang="en-US" sz="2400" dirty="0" smtClean="0">
                <a:latin typeface="Arial" pitchFamily="34" charset="0"/>
                <a:cs typeface="Arial" pitchFamily="34" charset="0"/>
              </a:rPr>
              <a:t>Identify the memory location (using the rest of the address bus).</a:t>
            </a:r>
          </a:p>
          <a:p>
            <a:pPr marL="914400" lvl="1" indent="-457200" algn="just">
              <a:lnSpc>
                <a:spcPct val="150000"/>
              </a:lnSpc>
              <a:buFont typeface="Wingdings" pitchFamily="2" charset="2"/>
              <a:buChar char="v"/>
            </a:pPr>
            <a:r>
              <a:rPr lang="en-US" sz="2400" dirty="0" smtClean="0">
                <a:latin typeface="Arial" pitchFamily="34" charset="0"/>
                <a:cs typeface="Arial" pitchFamily="34" charset="0"/>
              </a:rPr>
              <a:t>Access the data (using the data bus).</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149</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0" y="381000"/>
            <a:ext cx="9144000" cy="19812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28600" y="2590800"/>
            <a:ext cx="5181600" cy="154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28800"/>
            <a:ext cx="9144000" cy="5029200"/>
          </a:xfrm>
        </p:spPr>
        <p:txBody>
          <a:bodyPr>
            <a:normAutofit/>
          </a:bodyPr>
          <a:lstStyle/>
          <a:p>
            <a:pPr>
              <a:lnSpc>
                <a:spcPct val="150000"/>
              </a:lnSpc>
            </a:pPr>
            <a:r>
              <a:rPr lang="en-US" sz="2000" dirty="0" smtClean="0">
                <a:latin typeface="Arial" pitchFamily="34" charset="0"/>
                <a:cs typeface="Arial" pitchFamily="34" charset="0"/>
              </a:rPr>
              <a:t>S – Sign Flag : - IF bit D7 of the result is 1, the sign flag is set, this means result is negative number.</a:t>
            </a:r>
          </a:p>
          <a:p>
            <a:pPr>
              <a:lnSpc>
                <a:spcPct val="150000"/>
              </a:lnSpc>
            </a:pPr>
            <a:r>
              <a:rPr lang="en-US" sz="2000" dirty="0" smtClean="0">
                <a:latin typeface="Arial" pitchFamily="34" charset="0"/>
                <a:cs typeface="Arial" pitchFamily="34" charset="0"/>
              </a:rPr>
              <a:t>Z – Zero flag: - It is set if the result of operation in ALU is zero.</a:t>
            </a:r>
          </a:p>
          <a:p>
            <a:pPr>
              <a:lnSpc>
                <a:spcPct val="150000"/>
              </a:lnSpc>
            </a:pPr>
            <a:r>
              <a:rPr lang="en-US" sz="2000" dirty="0" smtClean="0">
                <a:latin typeface="Arial" pitchFamily="34" charset="0"/>
                <a:cs typeface="Arial" pitchFamily="34" charset="0"/>
              </a:rPr>
              <a:t>AC – Auxiliary carry flag: - This flag is set if carry from lower nibble is generated.</a:t>
            </a:r>
          </a:p>
          <a:p>
            <a:pPr>
              <a:lnSpc>
                <a:spcPct val="150000"/>
              </a:lnSpc>
            </a:pPr>
            <a:r>
              <a:rPr lang="en-US" sz="2000" dirty="0" smtClean="0">
                <a:latin typeface="Arial" pitchFamily="34" charset="0"/>
                <a:cs typeface="Arial" pitchFamily="34" charset="0"/>
              </a:rPr>
              <a:t>P- Parity flag:- Parity is defined as the number of 1 present in the accumulator after operation. For even parity flag is set &amp; for odd parity it is reset.</a:t>
            </a:r>
          </a:p>
          <a:p>
            <a:pPr>
              <a:lnSpc>
                <a:spcPct val="150000"/>
              </a:lnSpc>
            </a:pPr>
            <a:r>
              <a:rPr lang="en-US" sz="2000" dirty="0" smtClean="0">
                <a:latin typeface="Arial" pitchFamily="34" charset="0"/>
                <a:cs typeface="Arial" pitchFamily="34" charset="0"/>
              </a:rPr>
              <a:t>Cy – Carry flag: - This flag is set if a overflow at D7 bit is occurred, </a:t>
            </a:r>
            <a:r>
              <a:rPr lang="en-US" sz="2000" dirty="0" err="1" smtClean="0">
                <a:latin typeface="Arial" pitchFamily="34" charset="0"/>
                <a:cs typeface="Arial" pitchFamily="34" charset="0"/>
              </a:rPr>
              <a:t>i.e</a:t>
            </a:r>
            <a:r>
              <a:rPr lang="en-US" sz="2000" dirty="0" smtClean="0">
                <a:latin typeface="Arial" pitchFamily="34" charset="0"/>
                <a:cs typeface="Arial" pitchFamily="34" charset="0"/>
              </a:rPr>
              <a:t> carry or borrow generated. </a:t>
            </a:r>
          </a:p>
          <a:p>
            <a:endParaRPr lang="en-US" dirty="0"/>
          </a:p>
        </p:txBody>
      </p:sp>
      <p:pic>
        <p:nvPicPr>
          <p:cNvPr id="5" name="Picture 2"/>
          <p:cNvPicPr>
            <a:picLocks noChangeAspect="1" noChangeArrowheads="1"/>
          </p:cNvPicPr>
          <p:nvPr/>
        </p:nvPicPr>
        <p:blipFill>
          <a:blip r:embed="rId2" cstate="print"/>
          <a:srcRect/>
          <a:stretch>
            <a:fillRect/>
          </a:stretch>
        </p:blipFill>
        <p:spPr bwMode="auto">
          <a:xfrm>
            <a:off x="304800" y="0"/>
            <a:ext cx="8305800" cy="1827276"/>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15</a:t>
            </a:fld>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150</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9144000" cy="26670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28600" y="2819401"/>
            <a:ext cx="8915400" cy="34516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151</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0" y="0"/>
            <a:ext cx="822402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152</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1" y="304800"/>
            <a:ext cx="9144001" cy="19050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228601" y="2514600"/>
            <a:ext cx="8637443"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153</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1" y="228600"/>
            <a:ext cx="9091183"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154</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304800" y="762000"/>
            <a:ext cx="8534400" cy="371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155</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0" y="0"/>
            <a:ext cx="9144000" cy="11430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668605" y="1143000"/>
            <a:ext cx="7560996" cy="57150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156</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0" y="0"/>
            <a:ext cx="8522616" cy="289560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1" y="2971800"/>
            <a:ext cx="8839201" cy="9924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157</a:t>
            </a:fld>
            <a:endParaRPr lang="en-US"/>
          </a:p>
        </p:txBody>
      </p:sp>
      <p:pic>
        <p:nvPicPr>
          <p:cNvPr id="9218" name="Picture 2"/>
          <p:cNvPicPr>
            <a:picLocks noChangeAspect="1" noChangeArrowheads="1"/>
          </p:cNvPicPr>
          <p:nvPr/>
        </p:nvPicPr>
        <p:blipFill>
          <a:blip r:embed="rId2" cstate="print"/>
          <a:srcRect/>
          <a:stretch>
            <a:fillRect/>
          </a:stretch>
        </p:blipFill>
        <p:spPr bwMode="auto">
          <a:xfrm rot="5400000">
            <a:off x="2171701" y="-1943099"/>
            <a:ext cx="4800600" cy="91440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158</a:t>
            </a:fld>
            <a:endParaRPr lang="en-US"/>
          </a:p>
        </p:txBody>
      </p:sp>
      <p:pic>
        <p:nvPicPr>
          <p:cNvPr id="10242" name="Picture 2"/>
          <p:cNvPicPr>
            <a:picLocks noChangeAspect="1" noChangeArrowheads="1"/>
          </p:cNvPicPr>
          <p:nvPr/>
        </p:nvPicPr>
        <p:blipFill>
          <a:blip r:embed="rId2" cstate="print"/>
          <a:srcRect/>
          <a:stretch>
            <a:fillRect/>
          </a:stretch>
        </p:blipFill>
        <p:spPr bwMode="auto">
          <a:xfrm>
            <a:off x="228602" y="685800"/>
            <a:ext cx="8731639" cy="449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159</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304801" y="228600"/>
            <a:ext cx="8165911" cy="762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0" y="1219200"/>
            <a:ext cx="9120187" cy="15240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 y="2819400"/>
            <a:ext cx="914400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639762"/>
          </a:xfrm>
        </p:spPr>
        <p:txBody>
          <a:bodyPr>
            <a:normAutofit/>
          </a:bodyPr>
          <a:lstStyle/>
          <a:p>
            <a:pPr algn="l"/>
            <a:r>
              <a:rPr lang="en-US" sz="3200" dirty="0" smtClean="0">
                <a:latin typeface="Arial" pitchFamily="34" charset="0"/>
                <a:cs typeface="Arial" pitchFamily="34" charset="0"/>
              </a:rPr>
              <a:t>1.4 Sixteen Bit registers</a:t>
            </a:r>
            <a:endParaRPr lang="en-US" sz="3200" dirty="0">
              <a:latin typeface="Arial" pitchFamily="34" charset="0"/>
              <a:cs typeface="Arial" pitchFamily="34" charset="0"/>
            </a:endParaRPr>
          </a:p>
        </p:txBody>
      </p:sp>
      <p:sp>
        <p:nvSpPr>
          <p:cNvPr id="6" name="TextBox 5"/>
          <p:cNvSpPr txBox="1"/>
          <p:nvPr/>
        </p:nvSpPr>
        <p:spPr>
          <a:xfrm>
            <a:off x="0" y="685801"/>
            <a:ext cx="8839200" cy="6278642"/>
          </a:xfrm>
          <a:prstGeom prst="rect">
            <a:avLst/>
          </a:prstGeom>
          <a:noFill/>
        </p:spPr>
        <p:txBody>
          <a:bodyPr wrap="square" rtlCol="0">
            <a:spAutoFit/>
          </a:bodyPr>
          <a:lstStyle/>
          <a:p>
            <a:pPr marL="457200" indent="-457200" algn="just">
              <a:lnSpc>
                <a:spcPct val="150000"/>
              </a:lnSpc>
              <a:buFont typeface="+mj-lt"/>
              <a:buAutoNum type="alphaLcParenR"/>
            </a:pPr>
            <a:r>
              <a:rPr lang="en-US" sz="2400" b="1" dirty="0" smtClean="0">
                <a:latin typeface="Arial" pitchFamily="34" charset="0"/>
                <a:cs typeface="Arial" pitchFamily="34" charset="0"/>
              </a:rPr>
              <a:t>Program Counter (PC):- </a:t>
            </a:r>
            <a:r>
              <a:rPr lang="en-US" sz="2000" dirty="0" smtClean="0">
                <a:latin typeface="Arial" pitchFamily="34" charset="0"/>
                <a:cs typeface="Arial" pitchFamily="34" charset="0"/>
              </a:rPr>
              <a:t>This 16-bit register deals with sequencing the execution of instructions. This register is a memory pointer. Memory locations have 16-bit addresses, and that is why this is a 16-bit register. The microprocessor uses this register to sequence the execution of the instructions. The function of the program counter is to point to the memory address from which the next byte is to be fetched. When a byte (machine code) is being fetched, the program counter is incremented by one to point to the next memory location</a:t>
            </a:r>
          </a:p>
          <a:p>
            <a:pPr marL="457200" indent="-457200" algn="just">
              <a:lnSpc>
                <a:spcPct val="150000"/>
              </a:lnSpc>
              <a:buFont typeface="+mj-lt"/>
              <a:buAutoNum type="alphaLcParenR"/>
            </a:pPr>
            <a:r>
              <a:rPr lang="en-US" sz="2400" b="1" dirty="0" smtClean="0">
                <a:latin typeface="Arial" pitchFamily="34" charset="0"/>
                <a:cs typeface="Arial" pitchFamily="34" charset="0"/>
              </a:rPr>
              <a:t>Stack Pointer (SP):- </a:t>
            </a:r>
            <a:r>
              <a:rPr lang="en-US" sz="2000" dirty="0" smtClean="0">
                <a:latin typeface="Arial" pitchFamily="34" charset="0"/>
                <a:cs typeface="Arial" pitchFamily="34" charset="0"/>
              </a:rPr>
              <a:t>The stack pointer is also a 16-bit register used as a memory pointer. It points to a memory location in R/W memory, called the stack. The beginning of the stack is defined by loading 16-bit address in the stack pointer.  It holds the address of most recent stack entry.</a:t>
            </a:r>
          </a:p>
        </p:txBody>
      </p:sp>
      <p:sp>
        <p:nvSpPr>
          <p:cNvPr id="4" name="Slide Number Placeholder 3"/>
          <p:cNvSpPr>
            <a:spLocks noGrp="1"/>
          </p:cNvSpPr>
          <p:nvPr>
            <p:ph type="sldNum" sz="quarter" idx="12"/>
          </p:nvPr>
        </p:nvSpPr>
        <p:spPr/>
        <p:txBody>
          <a:bodyPr/>
          <a:lstStyle/>
          <a:p>
            <a:fld id="{8A35EE77-047A-46A0-89E5-2FCADEEBEC53}" type="slidenum">
              <a:rPr lang="en-US" smtClean="0"/>
              <a:pPr/>
              <a:t>16</a:t>
            </a:fld>
            <a:endParaRPr 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160</a:t>
            </a:fld>
            <a:endParaRPr lang="en-US"/>
          </a:p>
        </p:txBody>
      </p:sp>
      <p:pic>
        <p:nvPicPr>
          <p:cNvPr id="2051" name="Picture 3"/>
          <p:cNvPicPr>
            <a:picLocks noChangeAspect="1" noChangeArrowheads="1"/>
          </p:cNvPicPr>
          <p:nvPr/>
        </p:nvPicPr>
        <p:blipFill>
          <a:blip r:embed="rId2" cstate="print"/>
          <a:srcRect/>
          <a:stretch>
            <a:fillRect/>
          </a:stretch>
        </p:blipFill>
        <p:spPr bwMode="auto">
          <a:xfrm rot="5400000">
            <a:off x="1595438" y="-1595435"/>
            <a:ext cx="5953125" cy="9143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161</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304800"/>
            <a:ext cx="8534400" cy="9906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1914" y="2362200"/>
            <a:ext cx="9020175"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162</a:t>
            </a:fld>
            <a:endParaRPr lang="en-US"/>
          </a:p>
        </p:txBody>
      </p:sp>
      <p:pic>
        <p:nvPicPr>
          <p:cNvPr id="4098" name="Picture 2"/>
          <p:cNvPicPr>
            <a:picLocks noChangeAspect="1" noChangeArrowheads="1"/>
          </p:cNvPicPr>
          <p:nvPr/>
        </p:nvPicPr>
        <p:blipFill>
          <a:blip r:embed="rId2" cstate="print"/>
          <a:srcRect/>
          <a:stretch>
            <a:fillRect/>
          </a:stretch>
        </p:blipFill>
        <p:spPr bwMode="auto">
          <a:xfrm rot="5400000">
            <a:off x="1066801" y="-1066798"/>
            <a:ext cx="7010401" cy="91440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163</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0" y="381000"/>
            <a:ext cx="9144000" cy="14859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0" y="2743200"/>
            <a:ext cx="9144000" cy="1219200"/>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164</a:t>
            </a:fld>
            <a:endParaRPr lang="en-US"/>
          </a:p>
        </p:txBody>
      </p:sp>
      <p:pic>
        <p:nvPicPr>
          <p:cNvPr id="2050" name="Picture 2"/>
          <p:cNvPicPr>
            <a:picLocks noChangeAspect="1" noChangeArrowheads="1"/>
          </p:cNvPicPr>
          <p:nvPr/>
        </p:nvPicPr>
        <p:blipFill>
          <a:blip r:embed="rId2" cstate="print"/>
          <a:srcRect/>
          <a:stretch>
            <a:fillRect/>
          </a:stretch>
        </p:blipFill>
        <p:spPr bwMode="auto">
          <a:xfrm rot="5400000">
            <a:off x="897918" y="-897917"/>
            <a:ext cx="6858002" cy="8653835"/>
          </a:xfrm>
          <a:prstGeom prst="rect">
            <a:avLst/>
          </a:prstGeom>
          <a:noFill/>
          <a:ln w="9525">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165</a:t>
            </a:fld>
            <a:endParaRPr lang="en-US"/>
          </a:p>
        </p:txBody>
      </p:sp>
      <p:pic>
        <p:nvPicPr>
          <p:cNvPr id="3074" name="Picture 2"/>
          <p:cNvPicPr>
            <a:picLocks noChangeAspect="1" noChangeArrowheads="1"/>
          </p:cNvPicPr>
          <p:nvPr/>
        </p:nvPicPr>
        <p:blipFill>
          <a:blip r:embed="rId2" cstate="print"/>
          <a:srcRect/>
          <a:stretch>
            <a:fillRect/>
          </a:stretch>
        </p:blipFill>
        <p:spPr bwMode="auto">
          <a:xfrm rot="5400000">
            <a:off x="1393669" y="-1393671"/>
            <a:ext cx="6248400" cy="9035743"/>
          </a:xfrm>
          <a:prstGeom prst="rect">
            <a:avLst/>
          </a:prstGeom>
          <a:noFill/>
          <a:ln w="9525">
            <a:no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166</a:t>
            </a:fld>
            <a:endParaRPr lang="en-US"/>
          </a:p>
        </p:txBody>
      </p:sp>
      <p:sp>
        <p:nvSpPr>
          <p:cNvPr id="5" name="Rectangle 4"/>
          <p:cNvSpPr/>
          <p:nvPr/>
        </p:nvSpPr>
        <p:spPr>
          <a:xfrm>
            <a:off x="1813477" y="1371600"/>
            <a:ext cx="5525230" cy="3416320"/>
          </a:xfrm>
          <a:prstGeom prst="rect">
            <a:avLst/>
          </a:prstGeom>
        </p:spPr>
        <p:txBody>
          <a:bodyPr wrap="none">
            <a:spAutoFit/>
          </a:bodyPr>
          <a:lstStyle/>
          <a:p>
            <a:pPr algn="ctr"/>
            <a:r>
              <a:rPr lang="en-US" sz="7200" b="1" dirty="0" smtClean="0"/>
              <a:t>8085</a:t>
            </a:r>
          </a:p>
          <a:p>
            <a:pPr algn="ctr"/>
            <a:r>
              <a:rPr lang="en-US" sz="7200" b="1" dirty="0" smtClean="0"/>
              <a:t>I/O</a:t>
            </a:r>
          </a:p>
          <a:p>
            <a:pPr algn="ctr"/>
            <a:r>
              <a:rPr lang="en-US" sz="7200" b="1" dirty="0" smtClean="0"/>
              <a:t>INTERFACING </a:t>
            </a:r>
            <a:endParaRPr lang="en-US" sz="7200" b="1"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167</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28601" y="762000"/>
            <a:ext cx="3484179" cy="4572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 y="1447800"/>
            <a:ext cx="8939305" cy="3124200"/>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0" y="4572000"/>
            <a:ext cx="9144000" cy="22860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168</a:t>
            </a:fld>
            <a:endParaRPr lang="en-US"/>
          </a:p>
        </p:txBody>
      </p:sp>
      <p:pic>
        <p:nvPicPr>
          <p:cNvPr id="2050" name="Picture 2"/>
          <p:cNvPicPr>
            <a:picLocks noChangeAspect="1" noChangeArrowheads="1"/>
          </p:cNvPicPr>
          <p:nvPr/>
        </p:nvPicPr>
        <p:blipFill>
          <a:blip r:embed="rId3" cstate="print"/>
          <a:srcRect/>
          <a:stretch>
            <a:fillRect/>
          </a:stretch>
        </p:blipFill>
        <p:spPr bwMode="auto">
          <a:xfrm>
            <a:off x="0" y="0"/>
            <a:ext cx="8763000" cy="4267200"/>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169</a:t>
            </a:fld>
            <a:endParaRPr lang="en-US"/>
          </a:p>
        </p:txBody>
      </p:sp>
      <p:pic>
        <p:nvPicPr>
          <p:cNvPr id="3075" name="Picture 3"/>
          <p:cNvPicPr>
            <a:picLocks noChangeAspect="1" noChangeArrowheads="1"/>
          </p:cNvPicPr>
          <p:nvPr/>
        </p:nvPicPr>
        <p:blipFill>
          <a:blip r:embed="rId2" cstate="print"/>
          <a:srcRect/>
          <a:stretch>
            <a:fillRect/>
          </a:stretch>
        </p:blipFill>
        <p:spPr bwMode="auto">
          <a:xfrm>
            <a:off x="304800" y="228600"/>
            <a:ext cx="1570181" cy="609600"/>
          </a:xfrm>
          <a:prstGeom prst="rect">
            <a:avLst/>
          </a:prstGeom>
          <a:noFill/>
          <a:ln w="9525">
            <a:noFill/>
            <a:miter lim="800000"/>
            <a:headEnd/>
            <a:tailEnd/>
          </a:ln>
        </p:spPr>
      </p:pic>
      <p:pic>
        <p:nvPicPr>
          <p:cNvPr id="3076" name="Picture 4"/>
          <p:cNvPicPr>
            <a:picLocks noChangeAspect="1" noChangeArrowheads="1"/>
          </p:cNvPicPr>
          <p:nvPr/>
        </p:nvPicPr>
        <p:blipFill>
          <a:blip r:embed="rId3" cstate="print"/>
          <a:srcRect/>
          <a:stretch>
            <a:fillRect/>
          </a:stretch>
        </p:blipFill>
        <p:spPr bwMode="auto">
          <a:xfrm>
            <a:off x="0" y="990600"/>
            <a:ext cx="9144000" cy="1447800"/>
          </a:xfrm>
          <a:prstGeom prst="rect">
            <a:avLst/>
          </a:prstGeom>
          <a:noFill/>
          <a:ln w="9525">
            <a:noFill/>
            <a:miter lim="800000"/>
            <a:headEnd/>
            <a:tailEnd/>
          </a:ln>
        </p:spPr>
      </p:pic>
      <p:pic>
        <p:nvPicPr>
          <p:cNvPr id="3077" name="Picture 5"/>
          <p:cNvPicPr>
            <a:picLocks noChangeAspect="1" noChangeArrowheads="1"/>
          </p:cNvPicPr>
          <p:nvPr/>
        </p:nvPicPr>
        <p:blipFill>
          <a:blip r:embed="rId4" cstate="print"/>
          <a:srcRect/>
          <a:stretch>
            <a:fillRect/>
          </a:stretch>
        </p:blipFill>
        <p:spPr bwMode="auto">
          <a:xfrm>
            <a:off x="685800" y="2362200"/>
            <a:ext cx="1948963" cy="533400"/>
          </a:xfrm>
          <a:prstGeom prst="rect">
            <a:avLst/>
          </a:prstGeom>
          <a:noFill/>
          <a:ln w="9525">
            <a:noFill/>
            <a:miter lim="800000"/>
            <a:headEnd/>
            <a:tailEnd/>
          </a:ln>
        </p:spPr>
      </p:pic>
      <p:pic>
        <p:nvPicPr>
          <p:cNvPr id="3078" name="Picture 6"/>
          <p:cNvPicPr>
            <a:picLocks noChangeAspect="1" noChangeArrowheads="1"/>
          </p:cNvPicPr>
          <p:nvPr/>
        </p:nvPicPr>
        <p:blipFill>
          <a:blip r:embed="rId5" cstate="print"/>
          <a:srcRect/>
          <a:stretch>
            <a:fillRect/>
          </a:stretch>
        </p:blipFill>
        <p:spPr bwMode="auto">
          <a:xfrm>
            <a:off x="1" y="2895600"/>
            <a:ext cx="3790951" cy="3048000"/>
          </a:xfrm>
          <a:prstGeom prst="rect">
            <a:avLst/>
          </a:prstGeom>
          <a:noFill/>
          <a:ln w="9525">
            <a:noFill/>
            <a:miter lim="800000"/>
            <a:headEnd/>
            <a:tailEnd/>
          </a:ln>
        </p:spPr>
      </p:pic>
      <p:grpSp>
        <p:nvGrpSpPr>
          <p:cNvPr id="12" name="Group 11"/>
          <p:cNvGrpSpPr/>
          <p:nvPr/>
        </p:nvGrpSpPr>
        <p:grpSpPr>
          <a:xfrm>
            <a:off x="4038601" y="2438400"/>
            <a:ext cx="4794788" cy="4419600"/>
            <a:chOff x="4038600" y="2819400"/>
            <a:chExt cx="4794788" cy="4038600"/>
          </a:xfrm>
        </p:grpSpPr>
        <p:pic>
          <p:nvPicPr>
            <p:cNvPr id="3079" name="Picture 7"/>
            <p:cNvPicPr>
              <a:picLocks noChangeAspect="1" noChangeArrowheads="1"/>
            </p:cNvPicPr>
            <p:nvPr/>
          </p:nvPicPr>
          <p:blipFill>
            <a:blip r:embed="rId6" cstate="print"/>
            <a:srcRect/>
            <a:stretch>
              <a:fillRect/>
            </a:stretch>
          </p:blipFill>
          <p:spPr bwMode="auto">
            <a:xfrm>
              <a:off x="4038600" y="2819400"/>
              <a:ext cx="4794788" cy="2057400"/>
            </a:xfrm>
            <a:prstGeom prst="rect">
              <a:avLst/>
            </a:prstGeom>
            <a:noFill/>
            <a:ln w="9525">
              <a:noFill/>
              <a:miter lim="800000"/>
              <a:headEnd/>
              <a:tailEnd/>
            </a:ln>
          </p:spPr>
        </p:pic>
        <p:pic>
          <p:nvPicPr>
            <p:cNvPr id="3080" name="Picture 8"/>
            <p:cNvPicPr>
              <a:picLocks noChangeAspect="1" noChangeArrowheads="1"/>
            </p:cNvPicPr>
            <p:nvPr/>
          </p:nvPicPr>
          <p:blipFill>
            <a:blip r:embed="rId7" cstate="print"/>
            <a:srcRect/>
            <a:stretch>
              <a:fillRect/>
            </a:stretch>
          </p:blipFill>
          <p:spPr bwMode="auto">
            <a:xfrm>
              <a:off x="4191000" y="4495800"/>
              <a:ext cx="4495800" cy="2362200"/>
            </a:xfrm>
            <a:prstGeom prst="rect">
              <a:avLst/>
            </a:prstGeom>
            <a:noFill/>
            <a:ln w="9525">
              <a:noFill/>
              <a:miter lim="800000"/>
              <a:headEnd/>
              <a:tailEnd/>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09600"/>
            <a:ext cx="8610600" cy="1477328"/>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The ALU performs the actual numerical and logic operation such as ‘add’, ‘subtract’, ‘AND’, ‘OR’, etc. Uses data from memory and from Accumulator to perform arithmetic. Always stores result of operation in Accumulator.</a:t>
            </a:r>
            <a:endParaRPr lang="en-US" sz="2000" dirty="0">
              <a:latin typeface="Arial" pitchFamily="34" charset="0"/>
              <a:cs typeface="Arial" pitchFamily="34" charset="0"/>
            </a:endParaRPr>
          </a:p>
        </p:txBody>
      </p:sp>
      <p:sp>
        <p:nvSpPr>
          <p:cNvPr id="5" name="Title 1"/>
          <p:cNvSpPr>
            <a:spLocks noGrp="1"/>
          </p:cNvSpPr>
          <p:nvPr>
            <p:ph type="title"/>
          </p:nvPr>
        </p:nvSpPr>
        <p:spPr>
          <a:xfrm>
            <a:off x="0" y="0"/>
            <a:ext cx="8229600" cy="533400"/>
          </a:xfrm>
        </p:spPr>
        <p:txBody>
          <a:bodyPr>
            <a:normAutofit fontScale="90000"/>
          </a:bodyPr>
          <a:lstStyle/>
          <a:p>
            <a:pPr algn="l"/>
            <a:r>
              <a:rPr lang="en-US" sz="3200" dirty="0" smtClean="0">
                <a:latin typeface="Arial" pitchFamily="34" charset="0"/>
                <a:cs typeface="Arial" pitchFamily="34" charset="0"/>
              </a:rPr>
              <a:t>2. Arithmetic Logic Unit</a:t>
            </a:r>
            <a:endParaRPr lang="en-US" sz="3200" dirty="0">
              <a:latin typeface="Arial" pitchFamily="34" charset="0"/>
              <a:cs typeface="Arial" pitchFamily="34" charset="0"/>
            </a:endParaRPr>
          </a:p>
        </p:txBody>
      </p:sp>
      <p:sp>
        <p:nvSpPr>
          <p:cNvPr id="6" name="Title 1"/>
          <p:cNvSpPr txBox="1">
            <a:spLocks/>
          </p:cNvSpPr>
          <p:nvPr/>
        </p:nvSpPr>
        <p:spPr>
          <a:xfrm>
            <a:off x="0" y="2057400"/>
            <a:ext cx="8229600" cy="533400"/>
          </a:xfrm>
          <a:prstGeom prst="rect">
            <a:avLst/>
          </a:prstGeom>
        </p:spPr>
        <p:txBody>
          <a:bodyPr vert="horz" lIns="91440" tIns="45720" rIns="91440" bIns="45720" rtlCol="0" anchor="ct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3. Instruction decoder</a:t>
            </a:r>
            <a:endParaRPr kumimoji="0" 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7" name="Rectangle 6"/>
          <p:cNvSpPr/>
          <p:nvPr/>
        </p:nvSpPr>
        <p:spPr>
          <a:xfrm>
            <a:off x="304800" y="2667001"/>
            <a:ext cx="8610600" cy="1477328"/>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Processor first fetches the </a:t>
            </a:r>
            <a:r>
              <a:rPr lang="en-US" sz="2000" dirty="0" err="1" smtClean="0">
                <a:latin typeface="Arial" pitchFamily="34" charset="0"/>
                <a:cs typeface="Arial" pitchFamily="34" charset="0"/>
              </a:rPr>
              <a:t>opcode</a:t>
            </a:r>
            <a:r>
              <a:rPr lang="en-US" sz="2000" dirty="0" smtClean="0">
                <a:latin typeface="Arial" pitchFamily="34" charset="0"/>
                <a:cs typeface="Arial" pitchFamily="34" charset="0"/>
              </a:rPr>
              <a:t> from memory &amp; store it in the instruction register. Then it is sent to instruction decoder to decode &amp; accordingly it gives the timing &amp; control signal which control the registers &amp; data buffers. </a:t>
            </a:r>
            <a:endParaRPr lang="en-US" sz="2000" dirty="0">
              <a:latin typeface="Arial" pitchFamily="34" charset="0"/>
              <a:cs typeface="Arial" pitchFamily="34" charset="0"/>
            </a:endParaRPr>
          </a:p>
        </p:txBody>
      </p:sp>
      <p:sp>
        <p:nvSpPr>
          <p:cNvPr id="8" name="Title 1"/>
          <p:cNvSpPr txBox="1">
            <a:spLocks/>
          </p:cNvSpPr>
          <p:nvPr/>
        </p:nvSpPr>
        <p:spPr>
          <a:xfrm>
            <a:off x="0" y="4191000"/>
            <a:ext cx="8229600" cy="533400"/>
          </a:xfrm>
          <a:prstGeom prst="rect">
            <a:avLst/>
          </a:prstGeom>
        </p:spPr>
        <p:txBody>
          <a:bodyPr vert="horz" lIns="91440" tIns="45720" rIns="91440" bIns="45720" rtlCol="0" anchor="ct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4. Address Buffer</a:t>
            </a:r>
            <a:endParaRPr kumimoji="0" 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9" name="Rectangle 8"/>
          <p:cNvSpPr/>
          <p:nvPr/>
        </p:nvSpPr>
        <p:spPr>
          <a:xfrm>
            <a:off x="381000" y="4618673"/>
            <a:ext cx="8610600" cy="1015663"/>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It is an 8 bit unidirectional buffer, used to drive external  high order address bus (A15 – A8). </a:t>
            </a:r>
            <a:endParaRPr lang="en-US" sz="2000" dirty="0">
              <a:latin typeface="Arial" pitchFamily="34" charset="0"/>
              <a:cs typeface="Arial" pitchFamily="34" charset="0"/>
            </a:endParaRPr>
          </a:p>
        </p:txBody>
      </p:sp>
      <p:sp>
        <p:nvSpPr>
          <p:cNvPr id="10" name="Slide Number Placeholder 9"/>
          <p:cNvSpPr>
            <a:spLocks noGrp="1"/>
          </p:cNvSpPr>
          <p:nvPr>
            <p:ph type="sldNum" sz="quarter" idx="12"/>
          </p:nvPr>
        </p:nvSpPr>
        <p:spPr/>
        <p:txBody>
          <a:bodyPr/>
          <a:lstStyle/>
          <a:p>
            <a:fld id="{8A35EE77-047A-46A0-89E5-2FCADEEBEC53}" type="slidenum">
              <a:rPr lang="en-US" smtClean="0"/>
              <a:pPr/>
              <a:t>17</a:t>
            </a:fld>
            <a:endParaRPr 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170</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304801" y="304800"/>
            <a:ext cx="1710267" cy="457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04801" y="1219200"/>
            <a:ext cx="3276600" cy="29718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3810000" y="838200"/>
            <a:ext cx="5185243" cy="4648200"/>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171</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304800" y="457200"/>
            <a:ext cx="4574309" cy="5334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 y="1066800"/>
            <a:ext cx="8978019" cy="3048000"/>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172</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609600" y="533400"/>
            <a:ext cx="2065867" cy="4572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381001" y="1143000"/>
            <a:ext cx="8656948" cy="14478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533401" y="2667000"/>
            <a:ext cx="8086559" cy="1752600"/>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0" y="4648200"/>
            <a:ext cx="9147763" cy="1447800"/>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173</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0" y="533400"/>
            <a:ext cx="9144000" cy="114300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89965" y="2133600"/>
            <a:ext cx="8754035" cy="1828800"/>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174</a:t>
            </a:fld>
            <a:endParaRPr lang="en-US"/>
          </a:p>
        </p:txBody>
      </p:sp>
      <p:pic>
        <p:nvPicPr>
          <p:cNvPr id="9218" name="Picture 2"/>
          <p:cNvPicPr>
            <a:picLocks noChangeAspect="1" noChangeArrowheads="1"/>
          </p:cNvPicPr>
          <p:nvPr/>
        </p:nvPicPr>
        <p:blipFill>
          <a:blip r:embed="rId2" cstate="print"/>
          <a:srcRect/>
          <a:stretch>
            <a:fillRect/>
          </a:stretch>
        </p:blipFill>
        <p:spPr bwMode="auto">
          <a:xfrm>
            <a:off x="0" y="0"/>
            <a:ext cx="9144000" cy="35052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1" y="3581400"/>
            <a:ext cx="9104215" cy="1752600"/>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228601" y="5486400"/>
            <a:ext cx="7632879" cy="1066800"/>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175</a:t>
            </a:fld>
            <a:endParaRPr lang="en-US"/>
          </a:p>
        </p:txBody>
      </p:sp>
      <p:pic>
        <p:nvPicPr>
          <p:cNvPr id="10242" name="Picture 2"/>
          <p:cNvPicPr>
            <a:picLocks noChangeAspect="1" noChangeArrowheads="1"/>
          </p:cNvPicPr>
          <p:nvPr/>
        </p:nvPicPr>
        <p:blipFill>
          <a:blip r:embed="rId2" cstate="print"/>
          <a:srcRect/>
          <a:stretch>
            <a:fillRect/>
          </a:stretch>
        </p:blipFill>
        <p:spPr bwMode="auto">
          <a:xfrm>
            <a:off x="0" y="-1"/>
            <a:ext cx="9144000" cy="1310853"/>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304800" y="1274098"/>
            <a:ext cx="6629400" cy="5583903"/>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176</a:t>
            </a:fld>
            <a:endParaRPr lang="en-US"/>
          </a:p>
        </p:txBody>
      </p:sp>
      <p:pic>
        <p:nvPicPr>
          <p:cNvPr id="11266" name="Picture 2"/>
          <p:cNvPicPr>
            <a:picLocks noChangeAspect="1" noChangeArrowheads="1"/>
          </p:cNvPicPr>
          <p:nvPr/>
        </p:nvPicPr>
        <p:blipFill>
          <a:blip r:embed="rId2" cstate="print"/>
          <a:srcRect/>
          <a:stretch>
            <a:fillRect/>
          </a:stretch>
        </p:blipFill>
        <p:spPr bwMode="auto">
          <a:xfrm>
            <a:off x="0" y="685800"/>
            <a:ext cx="9011952" cy="2514600"/>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0" y="3733800"/>
            <a:ext cx="9144000" cy="2362200"/>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177</a:t>
            </a:fld>
            <a:endParaRPr lang="en-US"/>
          </a:p>
        </p:txBody>
      </p:sp>
      <p:pic>
        <p:nvPicPr>
          <p:cNvPr id="12290" name="Picture 2"/>
          <p:cNvPicPr>
            <a:picLocks noChangeAspect="1" noChangeArrowheads="1"/>
          </p:cNvPicPr>
          <p:nvPr/>
        </p:nvPicPr>
        <p:blipFill>
          <a:blip r:embed="rId2" cstate="print"/>
          <a:srcRect/>
          <a:stretch>
            <a:fillRect/>
          </a:stretch>
        </p:blipFill>
        <p:spPr bwMode="auto">
          <a:xfrm>
            <a:off x="1" y="0"/>
            <a:ext cx="7689649" cy="281940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2" y="3048000"/>
            <a:ext cx="7882759" cy="1371600"/>
          </a:xfrm>
          <a:prstGeom prst="rect">
            <a:avLst/>
          </a:prstGeom>
          <a:noFill/>
          <a:ln w="9525">
            <a:noFill/>
            <a:miter lim="800000"/>
            <a:headEnd/>
            <a:tailEnd/>
          </a:ln>
        </p:spPr>
      </p:pic>
      <p:pic>
        <p:nvPicPr>
          <p:cNvPr id="12292" name="Picture 4"/>
          <p:cNvPicPr>
            <a:picLocks noChangeAspect="1" noChangeArrowheads="1"/>
          </p:cNvPicPr>
          <p:nvPr/>
        </p:nvPicPr>
        <p:blipFill>
          <a:blip r:embed="rId4" cstate="print"/>
          <a:srcRect/>
          <a:stretch>
            <a:fillRect/>
          </a:stretch>
        </p:blipFill>
        <p:spPr bwMode="auto">
          <a:xfrm>
            <a:off x="0" y="4724400"/>
            <a:ext cx="8796728" cy="1066800"/>
          </a:xfrm>
          <a:prstGeom prst="rect">
            <a:avLst/>
          </a:prstGeom>
          <a:noFill/>
          <a:ln w="9525">
            <a:noFill/>
            <a:miter lim="800000"/>
            <a:headEnd/>
            <a:tailEnd/>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178</a:t>
            </a:fld>
            <a:endParaRPr lang="en-US"/>
          </a:p>
        </p:txBody>
      </p:sp>
      <p:pic>
        <p:nvPicPr>
          <p:cNvPr id="13314" name="Picture 2"/>
          <p:cNvPicPr>
            <a:picLocks noChangeAspect="1" noChangeArrowheads="1"/>
          </p:cNvPicPr>
          <p:nvPr/>
        </p:nvPicPr>
        <p:blipFill>
          <a:blip r:embed="rId2" cstate="print"/>
          <a:srcRect/>
          <a:stretch>
            <a:fillRect/>
          </a:stretch>
        </p:blipFill>
        <p:spPr bwMode="auto">
          <a:xfrm>
            <a:off x="304801" y="304800"/>
            <a:ext cx="2805545" cy="3810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0" y="914400"/>
            <a:ext cx="9144000" cy="2133600"/>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0" y="3429001"/>
            <a:ext cx="8763000" cy="618387"/>
          </a:xfrm>
          <a:prstGeom prst="rect">
            <a:avLst/>
          </a:prstGeom>
          <a:noFill/>
          <a:ln w="9525">
            <a:noFill/>
            <a:miter lim="800000"/>
            <a:headEnd/>
            <a:tailEnd/>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179</a:t>
            </a:fld>
            <a:endParaRPr lang="en-US"/>
          </a:p>
        </p:txBody>
      </p:sp>
      <p:pic>
        <p:nvPicPr>
          <p:cNvPr id="14338" name="Picture 2"/>
          <p:cNvPicPr>
            <a:picLocks noChangeAspect="1" noChangeArrowheads="1"/>
          </p:cNvPicPr>
          <p:nvPr/>
        </p:nvPicPr>
        <p:blipFill>
          <a:blip r:embed="rId2" cstate="print"/>
          <a:srcRect/>
          <a:stretch>
            <a:fillRect/>
          </a:stretch>
        </p:blipFill>
        <p:spPr bwMode="auto">
          <a:xfrm>
            <a:off x="457200" y="0"/>
            <a:ext cx="7543800" cy="68580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8600" y="228600"/>
            <a:ext cx="8229600" cy="533400"/>
          </a:xfrm>
          <a:prstGeom prst="rect">
            <a:avLst/>
          </a:prstGeom>
        </p:spPr>
        <p:txBody>
          <a:bodyPr vert="horz" lIns="91440" tIns="45720" rIns="91440" bIns="45720" rtlCol="0" anchor="ct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5. Address/ data Buffer</a:t>
            </a:r>
            <a:endParaRPr kumimoji="0" 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5" name="Rectangle 4"/>
          <p:cNvSpPr/>
          <p:nvPr/>
        </p:nvSpPr>
        <p:spPr>
          <a:xfrm>
            <a:off x="304800" y="838200"/>
            <a:ext cx="8610600" cy="1015663"/>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It is an 8 bit bidirectional buffer, used to drive multiplexed lower order address bus (A7 – A0) &amp; data bus (D7 – D0). </a:t>
            </a:r>
            <a:endParaRPr lang="en-US" sz="2000" dirty="0">
              <a:latin typeface="Arial" pitchFamily="34" charset="0"/>
              <a:cs typeface="Arial" pitchFamily="34" charset="0"/>
            </a:endParaRPr>
          </a:p>
        </p:txBody>
      </p:sp>
      <p:sp>
        <p:nvSpPr>
          <p:cNvPr id="6" name="Title 1"/>
          <p:cNvSpPr txBox="1">
            <a:spLocks/>
          </p:cNvSpPr>
          <p:nvPr/>
        </p:nvSpPr>
        <p:spPr>
          <a:xfrm>
            <a:off x="228600" y="1905000"/>
            <a:ext cx="8229600" cy="533400"/>
          </a:xfrm>
          <a:prstGeom prst="rect">
            <a:avLst/>
          </a:prstGeom>
        </p:spPr>
        <p:txBody>
          <a:bodyPr vert="horz" lIns="91440" tIns="45720" rIns="91440" bIns="45720" rtlCol="0" anchor="ct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6. Increment / Decrement Address Latch</a:t>
            </a:r>
            <a:endParaRPr kumimoji="0" 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8" name="Rectangle 7"/>
          <p:cNvSpPr/>
          <p:nvPr/>
        </p:nvSpPr>
        <p:spPr>
          <a:xfrm>
            <a:off x="228600" y="2546540"/>
            <a:ext cx="8610600" cy="1477328"/>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This 16 bit register is used to increment or decrement the contents of program counter or stack pointer as a part of execution of instructions related to them.</a:t>
            </a:r>
            <a:endParaRPr lang="en-US" sz="2000" dirty="0">
              <a:latin typeface="Arial" pitchFamily="34" charset="0"/>
              <a:cs typeface="Arial" pitchFamily="34" charset="0"/>
            </a:endParaRPr>
          </a:p>
        </p:txBody>
      </p:sp>
      <p:sp>
        <p:nvSpPr>
          <p:cNvPr id="9" name="Title 1"/>
          <p:cNvSpPr txBox="1">
            <a:spLocks/>
          </p:cNvSpPr>
          <p:nvPr/>
        </p:nvSpPr>
        <p:spPr>
          <a:xfrm>
            <a:off x="304800" y="3962400"/>
            <a:ext cx="8229600" cy="533400"/>
          </a:xfrm>
          <a:prstGeom prst="rect">
            <a:avLst/>
          </a:prstGeom>
        </p:spPr>
        <p:txBody>
          <a:bodyPr vert="horz" lIns="91440" tIns="45720" rIns="91440" bIns="45720" rtlCol="0" anchor="ct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7. Interrupt control</a:t>
            </a:r>
            <a:endParaRPr kumimoji="0" 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10" name="Rectangle 9"/>
          <p:cNvSpPr/>
          <p:nvPr/>
        </p:nvSpPr>
        <p:spPr>
          <a:xfrm>
            <a:off x="152400" y="4495801"/>
            <a:ext cx="8610600" cy="1015663"/>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It controls the occurrence of interrupts during the normal execution of program. </a:t>
            </a:r>
            <a:endParaRPr lang="en-US" sz="2000" dirty="0">
              <a:latin typeface="Arial" pitchFamily="34" charset="0"/>
              <a:cs typeface="Arial" pitchFamily="34" charset="0"/>
            </a:endParaRPr>
          </a:p>
        </p:txBody>
      </p:sp>
      <p:sp>
        <p:nvSpPr>
          <p:cNvPr id="11" name="Slide Number Placeholder 10"/>
          <p:cNvSpPr>
            <a:spLocks noGrp="1"/>
          </p:cNvSpPr>
          <p:nvPr>
            <p:ph type="sldNum" sz="quarter" idx="12"/>
          </p:nvPr>
        </p:nvSpPr>
        <p:spPr/>
        <p:txBody>
          <a:bodyPr/>
          <a:lstStyle/>
          <a:p>
            <a:fld id="{8A35EE77-047A-46A0-89E5-2FCADEEBEC53}" type="slidenum">
              <a:rPr lang="en-US" smtClean="0"/>
              <a:pPr/>
              <a:t>18</a:t>
            </a:fld>
            <a:endParaRPr 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180</a:t>
            </a:fld>
            <a:endParaRPr lang="en-US"/>
          </a:p>
        </p:txBody>
      </p:sp>
      <p:grpSp>
        <p:nvGrpSpPr>
          <p:cNvPr id="8" name="Group 7"/>
          <p:cNvGrpSpPr/>
          <p:nvPr/>
        </p:nvGrpSpPr>
        <p:grpSpPr>
          <a:xfrm>
            <a:off x="1" y="0"/>
            <a:ext cx="9144001" cy="6705600"/>
            <a:chOff x="0" y="0"/>
            <a:chExt cx="9144001" cy="6705600"/>
          </a:xfrm>
        </p:grpSpPr>
        <p:pic>
          <p:nvPicPr>
            <p:cNvPr id="15363" name="Picture 3"/>
            <p:cNvPicPr>
              <a:picLocks noChangeAspect="1" noChangeArrowheads="1"/>
            </p:cNvPicPr>
            <p:nvPr/>
          </p:nvPicPr>
          <p:blipFill>
            <a:blip r:embed="rId2" cstate="print"/>
            <a:srcRect/>
            <a:stretch>
              <a:fillRect/>
            </a:stretch>
          </p:blipFill>
          <p:spPr bwMode="auto">
            <a:xfrm>
              <a:off x="1" y="0"/>
              <a:ext cx="9144000" cy="3657600"/>
            </a:xfrm>
            <a:prstGeom prst="rect">
              <a:avLst/>
            </a:prstGeom>
            <a:noFill/>
            <a:ln w="9525">
              <a:noFill/>
              <a:miter lim="800000"/>
              <a:headEnd/>
              <a:tailEnd/>
            </a:ln>
          </p:spPr>
        </p:pic>
        <p:pic>
          <p:nvPicPr>
            <p:cNvPr id="15364" name="Picture 4"/>
            <p:cNvPicPr>
              <a:picLocks noChangeAspect="1" noChangeArrowheads="1"/>
            </p:cNvPicPr>
            <p:nvPr/>
          </p:nvPicPr>
          <p:blipFill>
            <a:blip r:embed="rId3" cstate="print"/>
            <a:srcRect/>
            <a:stretch>
              <a:fillRect/>
            </a:stretch>
          </p:blipFill>
          <p:spPr bwMode="auto">
            <a:xfrm>
              <a:off x="0" y="3571437"/>
              <a:ext cx="9144000" cy="3134163"/>
            </a:xfrm>
            <a:prstGeom prst="rect">
              <a:avLst/>
            </a:prstGeom>
            <a:noFill/>
            <a:ln w="9525">
              <a:noFill/>
              <a:miter lim="800000"/>
              <a:headEnd/>
              <a:tailEnd/>
            </a:ln>
          </p:spPr>
        </p:pic>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181</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2057400" y="762000"/>
            <a:ext cx="3886200" cy="6858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81000" y="3886200"/>
            <a:ext cx="5410200" cy="18288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39916" y="1752600"/>
            <a:ext cx="9104085" cy="1524000"/>
          </a:xfrm>
          <a:prstGeom prst="rect">
            <a:avLst/>
          </a:prstGeom>
          <a:noFill/>
          <a:ln w="9525">
            <a:noFill/>
            <a:miter lim="800000"/>
            <a:headEnd/>
            <a:tailEnd/>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182</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1" y="1143000"/>
            <a:ext cx="9144001" cy="8382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57200" y="304800"/>
            <a:ext cx="2133600" cy="533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1" y="2514600"/>
            <a:ext cx="9144001" cy="152400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1" y="4343400"/>
            <a:ext cx="9144001" cy="1752600"/>
          </a:xfrm>
          <a:prstGeom prst="rect">
            <a:avLst/>
          </a:prstGeom>
          <a:noFill/>
          <a:ln w="9525">
            <a:noFill/>
            <a:miter lim="800000"/>
            <a:headEnd/>
            <a:tailEnd/>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183</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0" y="381001"/>
            <a:ext cx="9144000" cy="537082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143000" y="6019800"/>
            <a:ext cx="6436360" cy="533400"/>
          </a:xfrm>
          <a:prstGeom prst="rect">
            <a:avLst/>
          </a:prstGeom>
          <a:noFill/>
          <a:ln w="9525">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a:stretch>
            <a:fillRect/>
          </a:stretch>
        </p:blipFill>
        <p:spPr bwMode="auto">
          <a:xfrm>
            <a:off x="1" y="4114800"/>
            <a:ext cx="8992108" cy="23622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184</a:t>
            </a:fld>
            <a:endParaRPr lang="en-US"/>
          </a:p>
        </p:txBody>
      </p:sp>
      <p:pic>
        <p:nvPicPr>
          <p:cNvPr id="5122" name="Picture 2"/>
          <p:cNvPicPr>
            <a:picLocks noChangeAspect="1" noChangeArrowheads="1"/>
          </p:cNvPicPr>
          <p:nvPr/>
        </p:nvPicPr>
        <p:blipFill>
          <a:blip r:embed="rId3" cstate="print">
            <a:duotone>
              <a:prstClr val="black"/>
              <a:schemeClr val="accent6">
                <a:tint val="45000"/>
                <a:satMod val="400000"/>
              </a:schemeClr>
            </a:duotone>
          </a:blip>
          <a:srcRect/>
          <a:stretch>
            <a:fillRect/>
          </a:stretch>
        </p:blipFill>
        <p:spPr bwMode="auto">
          <a:xfrm>
            <a:off x="3429000" y="1"/>
            <a:ext cx="1676400" cy="410546"/>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 y="381000"/>
            <a:ext cx="9142513" cy="3276600"/>
          </a:xfrm>
          <a:prstGeom prst="rect">
            <a:avLst/>
          </a:prstGeom>
          <a:noFill/>
          <a:ln w="9525">
            <a:noFill/>
            <a:miter lim="800000"/>
            <a:headEnd/>
            <a:tailEnd/>
          </a:ln>
        </p:spPr>
      </p:pic>
      <p:pic>
        <p:nvPicPr>
          <p:cNvPr id="8" name="Picture 2"/>
          <p:cNvPicPr>
            <a:picLocks noChangeAspect="1" noChangeArrowheads="1"/>
          </p:cNvPicPr>
          <p:nvPr/>
        </p:nvPicPr>
        <p:blipFill>
          <a:blip r:embed="rId5" cstate="print">
            <a:duotone>
              <a:prstClr val="black"/>
              <a:schemeClr val="accent6">
                <a:tint val="45000"/>
                <a:satMod val="400000"/>
              </a:schemeClr>
            </a:duotone>
          </a:blip>
          <a:srcRect/>
          <a:stretch>
            <a:fillRect/>
          </a:stretch>
        </p:blipFill>
        <p:spPr bwMode="auto">
          <a:xfrm>
            <a:off x="3581401" y="3657600"/>
            <a:ext cx="1552223" cy="457200"/>
          </a:xfrm>
          <a:prstGeom prst="rect">
            <a:avLst/>
          </a:prstGeom>
          <a:noFill/>
          <a:ln w="9525">
            <a:noFill/>
            <a:miter lim="800000"/>
            <a:headEnd/>
            <a:tailEnd/>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185</a:t>
            </a:fld>
            <a:endParaRPr lang="en-US"/>
          </a:p>
        </p:txBody>
      </p:sp>
      <p:pic>
        <p:nvPicPr>
          <p:cNvPr id="4102" name="Picture 6"/>
          <p:cNvPicPr>
            <a:picLocks noChangeAspect="1" noChangeArrowheads="1"/>
          </p:cNvPicPr>
          <p:nvPr/>
        </p:nvPicPr>
        <p:blipFill>
          <a:blip r:embed="rId2" cstate="print"/>
          <a:srcRect/>
          <a:stretch>
            <a:fillRect/>
          </a:stretch>
        </p:blipFill>
        <p:spPr bwMode="auto">
          <a:xfrm>
            <a:off x="457200" y="457200"/>
            <a:ext cx="3093720" cy="533400"/>
          </a:xfrm>
          <a:prstGeom prst="rect">
            <a:avLst/>
          </a:prstGeom>
          <a:noFill/>
          <a:ln w="9525">
            <a:noFill/>
            <a:miter lim="800000"/>
            <a:headEnd/>
            <a:tailEnd/>
          </a:ln>
        </p:spPr>
      </p:pic>
      <p:pic>
        <p:nvPicPr>
          <p:cNvPr id="4103" name="Picture 7"/>
          <p:cNvPicPr>
            <a:picLocks noChangeAspect="1" noChangeArrowheads="1"/>
          </p:cNvPicPr>
          <p:nvPr/>
        </p:nvPicPr>
        <p:blipFill>
          <a:blip r:embed="rId3" cstate="print"/>
          <a:srcRect/>
          <a:stretch>
            <a:fillRect/>
          </a:stretch>
        </p:blipFill>
        <p:spPr bwMode="auto">
          <a:xfrm>
            <a:off x="457201" y="1143000"/>
            <a:ext cx="7631113" cy="167640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186</a:t>
            </a:fld>
            <a:endParaRPr lang="en-US"/>
          </a:p>
        </p:txBody>
      </p:sp>
      <p:pic>
        <p:nvPicPr>
          <p:cNvPr id="7170" name="Picture 2"/>
          <p:cNvPicPr>
            <a:picLocks noChangeAspect="1" noChangeArrowheads="1"/>
          </p:cNvPicPr>
          <p:nvPr/>
        </p:nvPicPr>
        <p:blipFill>
          <a:blip r:embed="rId2" cstate="print"/>
          <a:srcRect/>
          <a:stretch>
            <a:fillRect/>
          </a:stretch>
        </p:blipFill>
        <p:spPr bwMode="auto">
          <a:xfrm rot="5400000">
            <a:off x="-1655234" y="1655235"/>
            <a:ext cx="6476999" cy="3166532"/>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3352800" y="533400"/>
            <a:ext cx="5791200" cy="5029200"/>
          </a:xfrm>
          <a:prstGeom prst="rect">
            <a:avLst/>
          </a:prstGeom>
          <a:noFill/>
          <a:ln w="9525">
            <a:noFill/>
            <a:miter lim="800000"/>
            <a:headEnd/>
            <a:tailEnd/>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187</a:t>
            </a:fld>
            <a:endParaRPr lang="en-US"/>
          </a:p>
        </p:txBody>
      </p:sp>
      <p:pic>
        <p:nvPicPr>
          <p:cNvPr id="5" name="Picture 4"/>
          <p:cNvPicPr>
            <a:picLocks noChangeAspect="1" noChangeArrowheads="1"/>
          </p:cNvPicPr>
          <p:nvPr/>
        </p:nvPicPr>
        <p:blipFill>
          <a:blip r:embed="rId2" cstate="print"/>
          <a:srcRect/>
          <a:stretch>
            <a:fillRect/>
          </a:stretch>
        </p:blipFill>
        <p:spPr bwMode="auto">
          <a:xfrm rot="5400000">
            <a:off x="-1638300" y="1638301"/>
            <a:ext cx="6858000" cy="3581400"/>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3546982" y="381000"/>
            <a:ext cx="5597018" cy="5181600"/>
          </a:xfrm>
          <a:prstGeom prst="rect">
            <a:avLst/>
          </a:prstGeom>
          <a:noFill/>
          <a:ln w="9525">
            <a:noFill/>
            <a:miter lim="800000"/>
            <a:headEnd/>
            <a:tailEnd/>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188</a:t>
            </a:fld>
            <a:endParaRPr lang="en-US"/>
          </a:p>
        </p:txBody>
      </p:sp>
      <p:pic>
        <p:nvPicPr>
          <p:cNvPr id="6148" name="Picture 4"/>
          <p:cNvPicPr>
            <a:picLocks noChangeAspect="1" noChangeArrowheads="1"/>
          </p:cNvPicPr>
          <p:nvPr/>
        </p:nvPicPr>
        <p:blipFill>
          <a:blip r:embed="rId2" cstate="print"/>
          <a:srcRect/>
          <a:stretch>
            <a:fillRect/>
          </a:stretch>
        </p:blipFill>
        <p:spPr bwMode="auto">
          <a:xfrm rot="5400000">
            <a:off x="-1562100" y="1562100"/>
            <a:ext cx="6858000" cy="3733800"/>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3657600" y="838200"/>
            <a:ext cx="5486400" cy="4800600"/>
          </a:xfrm>
          <a:prstGeom prst="rect">
            <a:avLst/>
          </a:prstGeom>
          <a:noFill/>
          <a:ln w="9525">
            <a:noFill/>
            <a:miter lim="800000"/>
            <a:headEnd/>
            <a:tailEnd/>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189</a:t>
            </a:fld>
            <a:endParaRPr lang="en-US"/>
          </a:p>
        </p:txBody>
      </p:sp>
      <p:sp>
        <p:nvSpPr>
          <p:cNvPr id="5" name="Rectangle 4"/>
          <p:cNvSpPr/>
          <p:nvPr/>
        </p:nvSpPr>
        <p:spPr>
          <a:xfrm>
            <a:off x="1813477" y="1371600"/>
            <a:ext cx="5525230" cy="2308324"/>
          </a:xfrm>
          <a:prstGeom prst="rect">
            <a:avLst/>
          </a:prstGeom>
        </p:spPr>
        <p:txBody>
          <a:bodyPr wrap="none">
            <a:spAutoFit/>
          </a:bodyPr>
          <a:lstStyle/>
          <a:p>
            <a:pPr algn="ctr"/>
            <a:r>
              <a:rPr lang="en-US" sz="7200" b="1" dirty="0" smtClean="0"/>
              <a:t>8085</a:t>
            </a:r>
          </a:p>
          <a:p>
            <a:pPr algn="ctr"/>
            <a:r>
              <a:rPr lang="en-US" sz="7200" b="1" dirty="0" smtClean="0"/>
              <a:t>INTERFACING </a:t>
            </a:r>
            <a:endParaRPr lang="en-US" sz="7200"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8229600" cy="533400"/>
          </a:xfrm>
          <a:prstGeom prst="rect">
            <a:avLst/>
          </a:prstGeom>
        </p:spPr>
        <p:txBody>
          <a:bodyPr vert="horz" lIns="91440" tIns="45720" rIns="91440" bIns="45720" rtlCol="0" anchor="ct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8.Serial I/O control</a:t>
            </a:r>
            <a:endParaRPr kumimoji="0" 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5" name="Rectangle 4"/>
          <p:cNvSpPr/>
          <p:nvPr/>
        </p:nvSpPr>
        <p:spPr>
          <a:xfrm>
            <a:off x="0" y="609601"/>
            <a:ext cx="8610600" cy="1477328"/>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In situations like data transmission, communication with external devices like CRT, cassette tape etc, data transmission is done serially. This control provides two line SID &amp; SOD for serial communication. </a:t>
            </a:r>
            <a:endParaRPr lang="en-US" sz="2000" dirty="0">
              <a:latin typeface="Arial" pitchFamily="34" charset="0"/>
              <a:cs typeface="Arial" pitchFamily="34" charset="0"/>
            </a:endParaRPr>
          </a:p>
        </p:txBody>
      </p:sp>
      <p:sp>
        <p:nvSpPr>
          <p:cNvPr id="6" name="Title 1"/>
          <p:cNvSpPr txBox="1">
            <a:spLocks/>
          </p:cNvSpPr>
          <p:nvPr/>
        </p:nvSpPr>
        <p:spPr>
          <a:xfrm>
            <a:off x="76200" y="2133600"/>
            <a:ext cx="8229600" cy="533400"/>
          </a:xfrm>
          <a:prstGeom prst="rect">
            <a:avLst/>
          </a:prstGeom>
        </p:spPr>
        <p:txBody>
          <a:bodyPr vert="horz" lIns="91440" tIns="45720" rIns="91440" bIns="45720" rtlCol="0" anchor="ct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9.Timing</a:t>
            </a:r>
            <a:r>
              <a:rPr kumimoji="0" lang="en-US" sz="3200" b="0" i="0" u="none" strike="noStrike" kern="1200" cap="none" spc="0" normalizeH="0" noProof="0" dirty="0" smtClean="0">
                <a:ln>
                  <a:noFill/>
                </a:ln>
                <a:solidFill>
                  <a:schemeClr val="tx1"/>
                </a:solidFill>
                <a:effectLst/>
                <a:uLnTx/>
                <a:uFillTx/>
                <a:latin typeface="Arial" pitchFamily="34" charset="0"/>
                <a:ea typeface="+mj-ea"/>
                <a:cs typeface="Arial" pitchFamily="34" charset="0"/>
              </a:rPr>
              <a:t> &amp; </a:t>
            </a:r>
            <a:r>
              <a:rPr kumimoji="0" lang="en-US"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control Circuit</a:t>
            </a:r>
            <a:endParaRPr kumimoji="0" 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8" name="Rectangle 7"/>
          <p:cNvSpPr/>
          <p:nvPr/>
        </p:nvSpPr>
        <p:spPr>
          <a:xfrm>
            <a:off x="152400" y="2618275"/>
            <a:ext cx="8610600" cy="2400657"/>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Control circuit generates signals within </a:t>
            </a:r>
            <a:r>
              <a:rPr lang="en-US" sz="2000" dirty="0" err="1" smtClean="0">
                <a:latin typeface="Arial" pitchFamily="34" charset="0"/>
                <a:cs typeface="Arial" pitchFamily="34" charset="0"/>
              </a:rPr>
              <a:t>uP</a:t>
            </a:r>
            <a:r>
              <a:rPr lang="en-US" sz="2000" dirty="0" smtClean="0">
                <a:latin typeface="Arial" pitchFamily="34" charset="0"/>
                <a:cs typeface="Arial" pitchFamily="34" charset="0"/>
              </a:rPr>
              <a:t> to carry out the instruction, which has been decoded. In reality causes certain connections between blocks of the </a:t>
            </a:r>
            <a:r>
              <a:rPr lang="en-US" sz="2000" dirty="0" err="1" smtClean="0">
                <a:latin typeface="Arial" pitchFamily="34" charset="0"/>
                <a:cs typeface="Arial" pitchFamily="34" charset="0"/>
              </a:rPr>
              <a:t>uP</a:t>
            </a:r>
            <a:r>
              <a:rPr lang="en-US" sz="2000" dirty="0" smtClean="0">
                <a:latin typeface="Arial" pitchFamily="34" charset="0"/>
                <a:cs typeface="Arial" pitchFamily="34" charset="0"/>
              </a:rPr>
              <a:t> to be opened or closed, so that data goes where it is required, and so that ALU operations occur. It synchronized the operations with clock signal.</a:t>
            </a:r>
            <a:endParaRPr lang="en-US" sz="2000" dirty="0">
              <a:latin typeface="Arial" pitchFamily="34" charset="0"/>
              <a:cs typeface="Arial" pitchFamily="34" charset="0"/>
            </a:endParaRPr>
          </a:p>
        </p:txBody>
      </p:sp>
      <p:sp>
        <p:nvSpPr>
          <p:cNvPr id="7" name="Slide Number Placeholder 6"/>
          <p:cNvSpPr>
            <a:spLocks noGrp="1"/>
          </p:cNvSpPr>
          <p:nvPr>
            <p:ph type="sldNum" sz="quarter" idx="12"/>
          </p:nvPr>
        </p:nvSpPr>
        <p:spPr/>
        <p:txBody>
          <a:bodyPr/>
          <a:lstStyle/>
          <a:p>
            <a:fld id="{8A35EE77-047A-46A0-89E5-2FCADEEBEC53}" type="slidenum">
              <a:rPr lang="en-US" smtClean="0"/>
              <a:pPr/>
              <a:t>19</a:t>
            </a:fld>
            <a:endParaRPr 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Various ICs interfaced to 8085 system</a:t>
            </a:r>
            <a:endParaRPr lang="en-US" b="1" dirty="0"/>
          </a:p>
        </p:txBody>
      </p:sp>
      <p:sp>
        <p:nvSpPr>
          <p:cNvPr id="3" name="Content Placeholder 2"/>
          <p:cNvSpPr>
            <a:spLocks noGrp="1"/>
          </p:cNvSpPr>
          <p:nvPr>
            <p:ph idx="1"/>
          </p:nvPr>
        </p:nvSpPr>
        <p:spPr/>
        <p:txBody>
          <a:bodyPr>
            <a:normAutofit/>
          </a:bodyPr>
          <a:lstStyle/>
          <a:p>
            <a:r>
              <a:rPr lang="en-US" dirty="0" smtClean="0"/>
              <a:t>8251 USART</a:t>
            </a:r>
          </a:p>
          <a:p>
            <a:r>
              <a:rPr lang="en-US" dirty="0" smtClean="0"/>
              <a:t>8254 programmable interval timer</a:t>
            </a:r>
          </a:p>
          <a:p>
            <a:r>
              <a:rPr lang="en-US" dirty="0" smtClean="0"/>
              <a:t>8255 PPI (Programmable Peripheral Interface)</a:t>
            </a:r>
          </a:p>
          <a:p>
            <a:r>
              <a:rPr lang="en-US" dirty="0" smtClean="0"/>
              <a:t>8259 Interrupt Controller</a:t>
            </a:r>
          </a:p>
          <a:p>
            <a:r>
              <a:rPr lang="en-US" dirty="0" smtClean="0"/>
              <a:t>8279 Keyboard/Display interface.</a:t>
            </a:r>
          </a:p>
        </p:txBody>
      </p:sp>
      <p:sp>
        <p:nvSpPr>
          <p:cNvPr id="4" name="Slide Number Placeholder 3"/>
          <p:cNvSpPr>
            <a:spLocks noGrp="1"/>
          </p:cNvSpPr>
          <p:nvPr>
            <p:ph type="sldNum" sz="quarter" idx="12"/>
          </p:nvPr>
        </p:nvSpPr>
        <p:spPr/>
        <p:txBody>
          <a:bodyPr/>
          <a:lstStyle/>
          <a:p>
            <a:fld id="{8A35EE77-047A-46A0-89E5-2FCADEEBEC53}" type="slidenum">
              <a:rPr lang="en-US" smtClean="0"/>
              <a:pPr/>
              <a:t>190</a:t>
            </a:fld>
            <a:endParaRPr 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106" y="1371600"/>
            <a:ext cx="9366410" cy="3139321"/>
          </a:xfrm>
          <a:prstGeom prst="rect">
            <a:avLst/>
          </a:prstGeom>
        </p:spPr>
        <p:txBody>
          <a:bodyPr wrap="none">
            <a:spAutoFit/>
          </a:bodyPr>
          <a:lstStyle/>
          <a:p>
            <a:pPr algn="ctr"/>
            <a:r>
              <a:rPr lang="en-US" sz="6600" b="1" dirty="0" smtClean="0"/>
              <a:t>8255</a:t>
            </a:r>
          </a:p>
          <a:p>
            <a:pPr algn="ctr"/>
            <a:r>
              <a:rPr lang="en-US" sz="6600" b="1" dirty="0" smtClean="0"/>
              <a:t>Programmable Peripheral </a:t>
            </a:r>
          </a:p>
          <a:p>
            <a:pPr algn="ctr"/>
            <a:r>
              <a:rPr lang="en-US" sz="6600" b="1" dirty="0" smtClean="0"/>
              <a:t>Interface</a:t>
            </a:r>
            <a:endParaRPr lang="en-US" sz="6600" b="1" dirty="0"/>
          </a:p>
        </p:txBody>
      </p:sp>
      <p:sp>
        <p:nvSpPr>
          <p:cNvPr id="5" name="Slide Number Placeholder 4"/>
          <p:cNvSpPr>
            <a:spLocks noGrp="1"/>
          </p:cNvSpPr>
          <p:nvPr>
            <p:ph type="sldNum" sz="quarter" idx="12"/>
          </p:nvPr>
        </p:nvSpPr>
        <p:spPr/>
        <p:txBody>
          <a:bodyPr/>
          <a:lstStyle/>
          <a:p>
            <a:fld id="{8A35EE77-047A-46A0-89E5-2FCADEEBEC53}" type="slidenum">
              <a:rPr lang="en-US" smtClean="0"/>
              <a:pPr/>
              <a:t>191</a:t>
            </a:fld>
            <a:endParaRPr 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192</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0" y="685800"/>
            <a:ext cx="9144000" cy="1143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0" y="2514600"/>
            <a:ext cx="9144000"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193</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304799" y="304800"/>
            <a:ext cx="3042355" cy="5334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838200"/>
            <a:ext cx="9144000" cy="2057401"/>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76200" y="3048000"/>
            <a:ext cx="8763000" cy="175260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76200" y="5105400"/>
            <a:ext cx="8763000"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194</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2895600" y="381000"/>
            <a:ext cx="3886200" cy="6165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195</a:t>
            </a:fld>
            <a:endParaRPr lang="en-US"/>
          </a:p>
        </p:txBody>
      </p:sp>
      <p:pic>
        <p:nvPicPr>
          <p:cNvPr id="4099" name="Picture 3"/>
          <p:cNvPicPr>
            <a:picLocks noChangeAspect="1" noChangeArrowheads="1"/>
          </p:cNvPicPr>
          <p:nvPr/>
        </p:nvPicPr>
        <p:blipFill>
          <a:blip r:embed="rId2" cstate="print"/>
          <a:srcRect/>
          <a:stretch>
            <a:fillRect/>
          </a:stretch>
        </p:blipFill>
        <p:spPr bwMode="auto">
          <a:xfrm>
            <a:off x="0" y="533400"/>
            <a:ext cx="9144000"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196</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43366" y="533400"/>
            <a:ext cx="9100634" cy="449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0"/>
            <a:ext cx="8534400" cy="68580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197</a:t>
            </a:fld>
            <a:endParaRPr 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198</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2895600" y="381000"/>
            <a:ext cx="2514600" cy="4572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0" y="1143000"/>
            <a:ext cx="9144000" cy="16002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3200400" y="3048000"/>
            <a:ext cx="1959429" cy="381000"/>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0" y="4038600"/>
            <a:ext cx="9144000"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199</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0" y="3581400"/>
            <a:ext cx="9144000" cy="2826902"/>
          </a:xfrm>
          <a:prstGeom prst="rect">
            <a:avLst/>
          </a:prstGeom>
          <a:noFill/>
          <a:ln w="9525">
            <a:noFill/>
            <a:miter lim="800000"/>
            <a:headEnd/>
            <a:tailEnd/>
          </a:ln>
        </p:spPr>
      </p:pic>
      <p:pic>
        <p:nvPicPr>
          <p:cNvPr id="6" name="Picture 7"/>
          <p:cNvPicPr>
            <a:picLocks noChangeAspect="1" noChangeArrowheads="1"/>
          </p:cNvPicPr>
          <p:nvPr/>
        </p:nvPicPr>
        <p:blipFill>
          <a:blip r:embed="rId3" cstate="print"/>
          <a:srcRect/>
          <a:stretch>
            <a:fillRect/>
          </a:stretch>
        </p:blipFill>
        <p:spPr bwMode="auto">
          <a:xfrm>
            <a:off x="0" y="1828800"/>
            <a:ext cx="9144001" cy="1219200"/>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2133600" y="609600"/>
            <a:ext cx="4378569"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Objectives</a:t>
            </a:r>
            <a:endParaRPr lang="en-US" dirty="0"/>
          </a:p>
        </p:txBody>
      </p:sp>
      <p:sp>
        <p:nvSpPr>
          <p:cNvPr id="3" name="Content Placeholder 2"/>
          <p:cNvSpPr>
            <a:spLocks noGrp="1"/>
          </p:cNvSpPr>
          <p:nvPr>
            <p:ph idx="1"/>
          </p:nvPr>
        </p:nvSpPr>
        <p:spPr/>
        <p:txBody>
          <a:bodyPr/>
          <a:lstStyle/>
          <a:p>
            <a:r>
              <a:rPr lang="en-US" dirty="0" smtClean="0"/>
              <a:t>Explain various types of processor architecture</a:t>
            </a:r>
          </a:p>
          <a:p>
            <a:r>
              <a:rPr lang="en-US" dirty="0" smtClean="0"/>
              <a:t>Features of 8085 </a:t>
            </a:r>
            <a:r>
              <a:rPr lang="el-GR" dirty="0" smtClean="0"/>
              <a:t>μ</a:t>
            </a:r>
            <a:r>
              <a:rPr lang="en-US" dirty="0" smtClean="0"/>
              <a:t>Processor</a:t>
            </a:r>
          </a:p>
          <a:p>
            <a:r>
              <a:rPr lang="en-US" dirty="0" smtClean="0"/>
              <a:t>Internal </a:t>
            </a:r>
            <a:r>
              <a:rPr lang="en-US" dirty="0"/>
              <a:t>architecture of 8085 </a:t>
            </a:r>
            <a:r>
              <a:rPr lang="en-US" dirty="0" smtClean="0"/>
              <a:t>microprocessor</a:t>
            </a:r>
          </a:p>
          <a:p>
            <a:r>
              <a:rPr lang="en-US" dirty="0" smtClean="0"/>
              <a:t>Programmer’s </a:t>
            </a:r>
            <a:r>
              <a:rPr lang="en-US" dirty="0"/>
              <a:t>model of 8085 microprocessor</a:t>
            </a:r>
            <a:endParaRPr lang="en-US" dirty="0" smtClean="0"/>
          </a:p>
          <a:p>
            <a:r>
              <a:rPr lang="en-US" dirty="0" smtClean="0"/>
              <a:t>8085 </a:t>
            </a:r>
            <a:r>
              <a:rPr lang="en-US" dirty="0"/>
              <a:t>pin </a:t>
            </a:r>
            <a:r>
              <a:rPr lang="en-US" dirty="0" smtClean="0"/>
              <a:t>diagram &amp; description</a:t>
            </a:r>
          </a:p>
        </p:txBody>
      </p:sp>
      <p:sp>
        <p:nvSpPr>
          <p:cNvPr id="4" name="Slide Number Placeholder 3"/>
          <p:cNvSpPr>
            <a:spLocks noGrp="1"/>
          </p:cNvSpPr>
          <p:nvPr>
            <p:ph type="sldNum" sz="quarter" idx="12"/>
          </p:nvPr>
        </p:nvSpPr>
        <p:spPr/>
        <p:txBody>
          <a:bodyPr/>
          <a:lstStyle/>
          <a:p>
            <a:fld id="{8A35EE77-047A-46A0-89E5-2FCADEEBEC53}"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 y="0"/>
            <a:ext cx="3267075" cy="68580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543301" y="0"/>
            <a:ext cx="5600700" cy="68580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20</a:t>
            </a:fld>
            <a:endParaRPr 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200</a:t>
            </a:fld>
            <a:endParaRPr lang="en-US"/>
          </a:p>
        </p:txBody>
      </p:sp>
      <p:pic>
        <p:nvPicPr>
          <p:cNvPr id="9218" name="Picture 2"/>
          <p:cNvPicPr>
            <a:picLocks noChangeAspect="1" noChangeArrowheads="1"/>
          </p:cNvPicPr>
          <p:nvPr/>
        </p:nvPicPr>
        <p:blipFill>
          <a:blip r:embed="rId2" cstate="print"/>
          <a:srcRect/>
          <a:stretch>
            <a:fillRect/>
          </a:stretch>
        </p:blipFill>
        <p:spPr bwMode="auto">
          <a:xfrm>
            <a:off x="3200400" y="0"/>
            <a:ext cx="2549769" cy="4572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228600" y="762000"/>
            <a:ext cx="3200400" cy="457200"/>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0" y="1295400"/>
            <a:ext cx="9135533" cy="990600"/>
          </a:xfrm>
          <a:prstGeom prst="rect">
            <a:avLst/>
          </a:prstGeom>
          <a:noFill/>
          <a:ln w="9525">
            <a:noFill/>
            <a:miter lim="800000"/>
            <a:headEnd/>
            <a:tailEnd/>
          </a:ln>
        </p:spPr>
      </p:pic>
      <p:sp>
        <p:nvSpPr>
          <p:cNvPr id="9" name="TextBox 8"/>
          <p:cNvSpPr txBox="1"/>
          <p:nvPr/>
        </p:nvSpPr>
        <p:spPr>
          <a:xfrm>
            <a:off x="0" y="2590800"/>
            <a:ext cx="4343400" cy="461665"/>
          </a:xfrm>
          <a:prstGeom prst="rect">
            <a:avLst/>
          </a:prstGeom>
          <a:noFill/>
        </p:spPr>
        <p:txBody>
          <a:bodyPr wrap="square" rtlCol="0">
            <a:spAutoFit/>
          </a:bodyPr>
          <a:lstStyle/>
          <a:p>
            <a:r>
              <a:rPr lang="en-US" sz="2400" b="1" dirty="0" smtClean="0"/>
              <a:t>Control Word for BSR mode: -</a:t>
            </a:r>
            <a:r>
              <a:rPr lang="en-US" dirty="0" smtClean="0"/>
              <a:t> </a:t>
            </a:r>
            <a:endParaRPr lang="en-US" dirty="0"/>
          </a:p>
        </p:txBody>
      </p:sp>
      <p:pic>
        <p:nvPicPr>
          <p:cNvPr id="9222" name="Picture 6"/>
          <p:cNvPicPr>
            <a:picLocks noChangeAspect="1" noChangeArrowheads="1"/>
          </p:cNvPicPr>
          <p:nvPr/>
        </p:nvPicPr>
        <p:blipFill>
          <a:blip r:embed="rId5" cstate="print"/>
          <a:srcRect/>
          <a:stretch>
            <a:fillRect/>
          </a:stretch>
        </p:blipFill>
        <p:spPr bwMode="auto">
          <a:xfrm>
            <a:off x="-1" y="3200400"/>
            <a:ext cx="9083793"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0" y="4267200"/>
            <a:ext cx="9144000" cy="25908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201</a:t>
            </a:fld>
            <a:endParaRPr lang="en-US"/>
          </a:p>
        </p:txBody>
      </p:sp>
      <p:pic>
        <p:nvPicPr>
          <p:cNvPr id="10242" name="Picture 2"/>
          <p:cNvPicPr>
            <a:picLocks noChangeAspect="1" noChangeArrowheads="1"/>
          </p:cNvPicPr>
          <p:nvPr/>
        </p:nvPicPr>
        <p:blipFill>
          <a:blip r:embed="rId3" cstate="print"/>
          <a:srcRect/>
          <a:stretch>
            <a:fillRect/>
          </a:stretch>
        </p:blipFill>
        <p:spPr bwMode="auto">
          <a:xfrm>
            <a:off x="1447800" y="0"/>
            <a:ext cx="662940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202</a:t>
            </a:fld>
            <a:endParaRPr lang="en-US"/>
          </a:p>
        </p:txBody>
      </p:sp>
      <p:pic>
        <p:nvPicPr>
          <p:cNvPr id="12291" name="Picture 3"/>
          <p:cNvPicPr>
            <a:picLocks noChangeAspect="1" noChangeArrowheads="1"/>
          </p:cNvPicPr>
          <p:nvPr/>
        </p:nvPicPr>
        <p:blipFill>
          <a:blip r:embed="rId2" cstate="print"/>
          <a:srcRect/>
          <a:stretch>
            <a:fillRect/>
          </a:stretch>
        </p:blipFill>
        <p:spPr bwMode="auto">
          <a:xfrm>
            <a:off x="0" y="0"/>
            <a:ext cx="9144000" cy="914400"/>
          </a:xfrm>
          <a:prstGeom prst="rect">
            <a:avLst/>
          </a:prstGeom>
          <a:noFill/>
          <a:ln w="9525">
            <a:noFill/>
            <a:miter lim="800000"/>
            <a:headEnd/>
            <a:tailEnd/>
          </a:ln>
        </p:spPr>
      </p:pic>
      <p:pic>
        <p:nvPicPr>
          <p:cNvPr id="12292" name="Picture 4"/>
          <p:cNvPicPr>
            <a:picLocks noChangeAspect="1" noChangeArrowheads="1"/>
          </p:cNvPicPr>
          <p:nvPr/>
        </p:nvPicPr>
        <p:blipFill>
          <a:blip r:embed="rId3" cstate="print"/>
          <a:srcRect/>
          <a:stretch>
            <a:fillRect/>
          </a:stretch>
        </p:blipFill>
        <p:spPr bwMode="auto">
          <a:xfrm>
            <a:off x="-1" y="1219199"/>
            <a:ext cx="9144001" cy="525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203</a:t>
            </a:fld>
            <a:endParaRPr lang="en-US"/>
          </a:p>
        </p:txBody>
      </p:sp>
      <p:pic>
        <p:nvPicPr>
          <p:cNvPr id="13314" name="Picture 2"/>
          <p:cNvPicPr>
            <a:picLocks noChangeAspect="1" noChangeArrowheads="1"/>
          </p:cNvPicPr>
          <p:nvPr/>
        </p:nvPicPr>
        <p:blipFill>
          <a:blip r:embed="rId2" cstate="print"/>
          <a:srcRect/>
          <a:stretch>
            <a:fillRect/>
          </a:stretch>
        </p:blipFill>
        <p:spPr bwMode="auto">
          <a:xfrm>
            <a:off x="-1" y="304800"/>
            <a:ext cx="3634303" cy="59436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2893768" y="838200"/>
            <a:ext cx="6250232"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204</a:t>
            </a:fld>
            <a:endParaRPr lang="en-US"/>
          </a:p>
        </p:txBody>
      </p:sp>
      <p:grpSp>
        <p:nvGrpSpPr>
          <p:cNvPr id="10" name="Group 9"/>
          <p:cNvGrpSpPr/>
          <p:nvPr/>
        </p:nvGrpSpPr>
        <p:grpSpPr>
          <a:xfrm>
            <a:off x="304800" y="152400"/>
            <a:ext cx="6858000" cy="2462300"/>
            <a:chOff x="1371600" y="228600"/>
            <a:chExt cx="6858000" cy="2462300"/>
          </a:xfrm>
        </p:grpSpPr>
        <p:pic>
          <p:nvPicPr>
            <p:cNvPr id="1026" name="Picture 2"/>
            <p:cNvPicPr>
              <a:picLocks noChangeAspect="1" noChangeArrowheads="1"/>
            </p:cNvPicPr>
            <p:nvPr/>
          </p:nvPicPr>
          <p:blipFill>
            <a:blip r:embed="rId2" cstate="print"/>
            <a:srcRect/>
            <a:stretch>
              <a:fillRect/>
            </a:stretch>
          </p:blipFill>
          <p:spPr bwMode="auto">
            <a:xfrm>
              <a:off x="1371600" y="228600"/>
              <a:ext cx="1371600" cy="419548"/>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581400" y="1066800"/>
              <a:ext cx="3737429" cy="3810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581400" y="1676400"/>
              <a:ext cx="4537364" cy="3810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3657600" y="2286000"/>
              <a:ext cx="4572000" cy="404900"/>
            </a:xfrm>
            <a:prstGeom prst="rect">
              <a:avLst/>
            </a:prstGeom>
            <a:noFill/>
            <a:ln w="9525">
              <a:noFill/>
              <a:miter lim="800000"/>
              <a:headEnd/>
              <a:tailEnd/>
            </a:ln>
          </p:spPr>
        </p:pic>
        <p:sp>
          <p:nvSpPr>
            <p:cNvPr id="7" name="Bent-Up Arrow 6"/>
            <p:cNvSpPr/>
            <p:nvPr/>
          </p:nvSpPr>
          <p:spPr>
            <a:xfrm rot="5400000">
              <a:off x="2209800" y="457200"/>
              <a:ext cx="685800" cy="1295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Up Arrow 7"/>
            <p:cNvSpPr/>
            <p:nvPr/>
          </p:nvSpPr>
          <p:spPr>
            <a:xfrm rot="5400000">
              <a:off x="2209800" y="1066800"/>
              <a:ext cx="685800" cy="1295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Up Arrow 8"/>
            <p:cNvSpPr/>
            <p:nvPr/>
          </p:nvSpPr>
          <p:spPr>
            <a:xfrm rot="5400000">
              <a:off x="2209800" y="1676400"/>
              <a:ext cx="685800" cy="1295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0" y="3276600"/>
            <a:ext cx="9144000" cy="2514600"/>
            <a:chOff x="0" y="3505200"/>
            <a:chExt cx="9155062" cy="2514600"/>
          </a:xfrm>
        </p:grpSpPr>
        <p:pic>
          <p:nvPicPr>
            <p:cNvPr id="15" name="Picture 6"/>
            <p:cNvPicPr>
              <a:picLocks noChangeAspect="1" noChangeArrowheads="1"/>
            </p:cNvPicPr>
            <p:nvPr/>
          </p:nvPicPr>
          <p:blipFill>
            <a:blip r:embed="rId6" cstate="print"/>
            <a:srcRect/>
            <a:stretch>
              <a:fillRect/>
            </a:stretch>
          </p:blipFill>
          <p:spPr bwMode="auto">
            <a:xfrm>
              <a:off x="0" y="3505200"/>
              <a:ext cx="4095750" cy="381000"/>
            </a:xfrm>
            <a:prstGeom prst="rect">
              <a:avLst/>
            </a:prstGeom>
            <a:noFill/>
            <a:ln w="9525">
              <a:noFill/>
              <a:miter lim="800000"/>
              <a:headEnd/>
              <a:tailEnd/>
            </a:ln>
          </p:spPr>
        </p:pic>
        <p:pic>
          <p:nvPicPr>
            <p:cNvPr id="16" name="Picture 7"/>
            <p:cNvPicPr>
              <a:picLocks noChangeAspect="1" noChangeArrowheads="1"/>
            </p:cNvPicPr>
            <p:nvPr/>
          </p:nvPicPr>
          <p:blipFill>
            <a:blip r:embed="rId7" cstate="print"/>
            <a:srcRect/>
            <a:stretch>
              <a:fillRect/>
            </a:stretch>
          </p:blipFill>
          <p:spPr bwMode="auto">
            <a:xfrm>
              <a:off x="0" y="4038600"/>
              <a:ext cx="9155062" cy="19812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205</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2743200" y="228600"/>
            <a:ext cx="3657600" cy="457200"/>
          </a:xfrm>
          <a:prstGeom prst="rect">
            <a:avLst/>
          </a:prstGeom>
          <a:noFill/>
          <a:ln w="9525">
            <a:noFill/>
            <a:miter lim="800000"/>
            <a:headEnd/>
            <a:tailEnd/>
          </a:ln>
        </p:spPr>
      </p:pic>
      <p:sp>
        <p:nvSpPr>
          <p:cNvPr id="7" name="TextBox 6"/>
          <p:cNvSpPr txBox="1"/>
          <p:nvPr/>
        </p:nvSpPr>
        <p:spPr>
          <a:xfrm>
            <a:off x="0" y="762000"/>
            <a:ext cx="9144000" cy="5170646"/>
          </a:xfrm>
          <a:prstGeom prst="rect">
            <a:avLst/>
          </a:prstGeom>
          <a:noFill/>
        </p:spPr>
        <p:txBody>
          <a:bodyPr wrap="square" rtlCol="0">
            <a:spAutoFit/>
          </a:bodyPr>
          <a:lstStyle/>
          <a:p>
            <a:pPr marL="457200" indent="-457200" algn="just">
              <a:lnSpc>
                <a:spcPct val="150000"/>
              </a:lnSpc>
              <a:buFont typeface="Wingdings" pitchFamily="2" charset="2"/>
              <a:buChar char="v"/>
            </a:pPr>
            <a:r>
              <a:rPr lang="en-US" sz="2000" dirty="0" smtClean="0">
                <a:latin typeface="Arial" pitchFamily="34" charset="0"/>
                <a:cs typeface="Arial" pitchFamily="34" charset="0"/>
              </a:rPr>
              <a:t>In this mode input or output data  transfer is controlled by handshaking signals.</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Handshaking signals are used to transfer data between devices whose data transfer speeds are not same. </a:t>
            </a:r>
            <a:r>
              <a:rPr lang="en-US" sz="2000" dirty="0" err="1" smtClean="0">
                <a:latin typeface="Arial" pitchFamily="34" charset="0"/>
                <a:cs typeface="Arial" pitchFamily="34" charset="0"/>
              </a:rPr>
              <a:t>Eg</a:t>
            </a:r>
            <a:r>
              <a:rPr lang="en-US" sz="2000" dirty="0" smtClean="0">
                <a:latin typeface="Arial" pitchFamily="34" charset="0"/>
                <a:cs typeface="Arial" pitchFamily="34" charset="0"/>
              </a:rPr>
              <a:t>: -  computer can send data to the printer with larger speed but printer can’t accept data and print data with this rate. So computer has to send data with the speed with which printer can accept.</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Hand shaking signals are used to tell computer whether printer is ready to accept the data or not. If printer is ready to accept the data then after sending data on data bus, computer uses another handshaking signal to tell  printer that valid data is available on the data bus.</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206</a:t>
            </a:fld>
            <a:endParaRPr lang="en-US"/>
          </a:p>
        </p:txBody>
      </p:sp>
      <p:pic>
        <p:nvPicPr>
          <p:cNvPr id="5" name="Picture 3"/>
          <p:cNvPicPr>
            <a:picLocks noChangeAspect="1" noChangeArrowheads="1"/>
          </p:cNvPicPr>
          <p:nvPr/>
        </p:nvPicPr>
        <p:blipFill>
          <a:blip r:embed="rId2" cstate="print"/>
          <a:srcRect/>
          <a:stretch>
            <a:fillRect/>
          </a:stretch>
        </p:blipFill>
        <p:spPr bwMode="auto">
          <a:xfrm>
            <a:off x="0" y="228600"/>
            <a:ext cx="9144000" cy="1781225"/>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duotone>
              <a:prstClr val="black"/>
              <a:schemeClr val="accent6">
                <a:tint val="45000"/>
                <a:satMod val="400000"/>
              </a:schemeClr>
            </a:duotone>
          </a:blip>
          <a:srcRect/>
          <a:stretch>
            <a:fillRect/>
          </a:stretch>
        </p:blipFill>
        <p:spPr bwMode="auto">
          <a:xfrm>
            <a:off x="0" y="2438400"/>
            <a:ext cx="9144000" cy="15240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duotone>
              <a:prstClr val="black"/>
              <a:schemeClr val="accent3">
                <a:tint val="45000"/>
                <a:satMod val="400000"/>
              </a:schemeClr>
            </a:duotone>
          </a:blip>
          <a:srcRect/>
          <a:stretch>
            <a:fillRect/>
          </a:stretch>
        </p:blipFill>
        <p:spPr bwMode="auto">
          <a:xfrm>
            <a:off x="0" y="4572000"/>
            <a:ext cx="9144000"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207</a:t>
            </a:fld>
            <a:endParaRPr lang="en-US"/>
          </a:p>
        </p:txBody>
      </p:sp>
      <p:pic>
        <p:nvPicPr>
          <p:cNvPr id="3076" name="Picture 4"/>
          <p:cNvPicPr>
            <a:picLocks noChangeAspect="1" noChangeArrowheads="1"/>
          </p:cNvPicPr>
          <p:nvPr/>
        </p:nvPicPr>
        <p:blipFill>
          <a:blip r:embed="rId2" cstate="print"/>
          <a:srcRect/>
          <a:stretch>
            <a:fillRect/>
          </a:stretch>
        </p:blipFill>
        <p:spPr bwMode="auto">
          <a:xfrm>
            <a:off x="0" y="228600"/>
            <a:ext cx="5410200" cy="505990"/>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0" y="990600"/>
            <a:ext cx="9144000" cy="1600200"/>
          </a:xfrm>
          <a:prstGeom prst="rect">
            <a:avLst/>
          </a:prstGeom>
          <a:noFill/>
          <a:ln w="9525">
            <a:noFill/>
            <a:miter lim="800000"/>
            <a:headEnd/>
            <a:tailEnd/>
          </a:ln>
        </p:spPr>
      </p:pic>
      <p:pic>
        <p:nvPicPr>
          <p:cNvPr id="3078" name="Picture 6"/>
          <p:cNvPicPr>
            <a:picLocks noChangeAspect="1" noChangeArrowheads="1"/>
          </p:cNvPicPr>
          <p:nvPr/>
        </p:nvPicPr>
        <p:blipFill>
          <a:blip r:embed="rId4" cstate="print"/>
          <a:srcRect/>
          <a:stretch>
            <a:fillRect/>
          </a:stretch>
        </p:blipFill>
        <p:spPr bwMode="auto">
          <a:xfrm>
            <a:off x="0" y="2971800"/>
            <a:ext cx="9147763"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208</a:t>
            </a:fld>
            <a:endParaRPr lang="en-US"/>
          </a:p>
        </p:txBody>
      </p:sp>
      <p:pic>
        <p:nvPicPr>
          <p:cNvPr id="6" name="Picture 2"/>
          <p:cNvPicPr>
            <a:picLocks noChangeAspect="1" noChangeArrowheads="1"/>
          </p:cNvPicPr>
          <p:nvPr/>
        </p:nvPicPr>
        <p:blipFill>
          <a:blip r:embed="rId2" cstate="print"/>
          <a:srcRect/>
          <a:stretch>
            <a:fillRect/>
          </a:stretch>
        </p:blipFill>
        <p:spPr bwMode="auto">
          <a:xfrm>
            <a:off x="1447800" y="533400"/>
            <a:ext cx="6248400" cy="6331970"/>
          </a:xfrm>
          <a:prstGeom prst="rect">
            <a:avLst/>
          </a:prstGeom>
          <a:noFill/>
          <a:ln w="9525">
            <a:noFill/>
            <a:miter lim="800000"/>
            <a:headEnd/>
            <a:tailEnd/>
          </a:ln>
        </p:spPr>
      </p:pic>
      <p:sp>
        <p:nvSpPr>
          <p:cNvPr id="7" name="TextBox 6"/>
          <p:cNvSpPr txBox="1"/>
          <p:nvPr/>
        </p:nvSpPr>
        <p:spPr>
          <a:xfrm>
            <a:off x="2667000" y="0"/>
            <a:ext cx="3733800" cy="400110"/>
          </a:xfrm>
          <a:prstGeom prst="rect">
            <a:avLst/>
          </a:prstGeom>
          <a:noFill/>
        </p:spPr>
        <p:txBody>
          <a:bodyPr wrap="square" rtlCol="0">
            <a:spAutoFit/>
          </a:bodyPr>
          <a:lstStyle/>
          <a:p>
            <a:r>
              <a:rPr lang="en-US" sz="2000" b="1" dirty="0" smtClean="0"/>
              <a:t>Control Word for I/O mode: -</a:t>
            </a:r>
            <a:r>
              <a:rPr lang="en-US" sz="2000" dirty="0" smtClean="0"/>
              <a:t> </a:t>
            </a:r>
            <a:endParaRPr lang="en-US" sz="2000"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209</a:t>
            </a:fld>
            <a:endParaRPr lang="en-US"/>
          </a:p>
        </p:txBody>
      </p:sp>
      <p:pic>
        <p:nvPicPr>
          <p:cNvPr id="8" name="Picture 2"/>
          <p:cNvPicPr>
            <a:picLocks noChangeAspect="1" noChangeArrowheads="1"/>
          </p:cNvPicPr>
          <p:nvPr/>
        </p:nvPicPr>
        <p:blipFill>
          <a:blip r:embed="rId2" cstate="print"/>
          <a:srcRect/>
          <a:stretch>
            <a:fillRect/>
          </a:stretch>
        </p:blipFill>
        <p:spPr bwMode="auto">
          <a:xfrm>
            <a:off x="0" y="228600"/>
            <a:ext cx="9144000" cy="9144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0" y="1219200"/>
            <a:ext cx="8836781" cy="2133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0" y="3352800"/>
            <a:ext cx="7848600"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57202" y="1295400"/>
            <a:ext cx="5707271" cy="3371850"/>
          </a:xfrm>
          <a:prstGeom prst="rect">
            <a:avLst/>
          </a:prstGeom>
          <a:noFill/>
          <a:ln w="9525">
            <a:noFill/>
            <a:miter lim="800000"/>
            <a:headEnd/>
            <a:tailEnd/>
          </a:ln>
        </p:spPr>
      </p:pic>
      <p:sp>
        <p:nvSpPr>
          <p:cNvPr id="3" name="TextBox 2"/>
          <p:cNvSpPr txBox="1"/>
          <p:nvPr/>
        </p:nvSpPr>
        <p:spPr>
          <a:xfrm>
            <a:off x="533400" y="762001"/>
            <a:ext cx="5562600" cy="461665"/>
          </a:xfrm>
          <a:prstGeom prst="rect">
            <a:avLst/>
          </a:prstGeom>
          <a:noFill/>
        </p:spPr>
        <p:txBody>
          <a:bodyPr wrap="square" rtlCol="0">
            <a:spAutoFit/>
          </a:bodyPr>
          <a:lstStyle/>
          <a:p>
            <a:r>
              <a:rPr lang="en-US" sz="2400" b="1" dirty="0" smtClean="0"/>
              <a:t>Pins of 8085 are classified in 7 categories</a:t>
            </a:r>
            <a:endParaRPr lang="en-US" sz="2400" b="1" dirty="0"/>
          </a:p>
        </p:txBody>
      </p:sp>
      <p:sp>
        <p:nvSpPr>
          <p:cNvPr id="4" name="Slide Number Placeholder 3"/>
          <p:cNvSpPr>
            <a:spLocks noGrp="1"/>
          </p:cNvSpPr>
          <p:nvPr>
            <p:ph type="sldNum" sz="quarter" idx="12"/>
          </p:nvPr>
        </p:nvSpPr>
        <p:spPr/>
        <p:txBody>
          <a:bodyPr/>
          <a:lstStyle/>
          <a:p>
            <a:fld id="{8A35EE77-047A-46A0-89E5-2FCADEEBEC53}" type="slidenum">
              <a:rPr lang="en-US" smtClean="0"/>
              <a:pPr/>
              <a:t>21</a:t>
            </a:fld>
            <a:endParaRPr 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210</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0" y="0"/>
            <a:ext cx="9054353" cy="21336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0" y="2133599"/>
            <a:ext cx="6172200" cy="3297477"/>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1" y="5486400"/>
            <a:ext cx="6781800" cy="10580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211</a:t>
            </a:fld>
            <a:endParaRPr lang="en-US"/>
          </a:p>
        </p:txBody>
      </p:sp>
      <p:sp>
        <p:nvSpPr>
          <p:cNvPr id="3" name="Rectangle 2"/>
          <p:cNvSpPr/>
          <p:nvPr/>
        </p:nvSpPr>
        <p:spPr>
          <a:xfrm>
            <a:off x="-603821" y="1371600"/>
            <a:ext cx="9747821" cy="3139321"/>
          </a:xfrm>
          <a:prstGeom prst="rect">
            <a:avLst/>
          </a:prstGeom>
        </p:spPr>
        <p:txBody>
          <a:bodyPr wrap="square">
            <a:spAutoFit/>
          </a:bodyPr>
          <a:lstStyle/>
          <a:p>
            <a:pPr algn="ctr"/>
            <a:r>
              <a:rPr lang="en-US" sz="6600" b="1" dirty="0" smtClean="0"/>
              <a:t>8253/54</a:t>
            </a:r>
          </a:p>
          <a:p>
            <a:pPr algn="ctr"/>
            <a:r>
              <a:rPr lang="en-US" sz="6600" b="1" dirty="0" smtClean="0"/>
              <a:t>programmable interval timer</a:t>
            </a:r>
            <a:endParaRPr lang="en-US" sz="6600" b="1" dirty="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212</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381000" y="304800"/>
            <a:ext cx="914400" cy="334107"/>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0" y="762000"/>
            <a:ext cx="9144000" cy="1981200"/>
          </a:xfrm>
          <a:prstGeom prst="rect">
            <a:avLst/>
          </a:prstGeom>
          <a:noFill/>
          <a:ln w="9525">
            <a:noFill/>
            <a:miter lim="800000"/>
            <a:headEnd/>
            <a:tailEnd/>
          </a:ln>
        </p:spPr>
      </p:pic>
      <p:grpSp>
        <p:nvGrpSpPr>
          <p:cNvPr id="12" name="Group 11"/>
          <p:cNvGrpSpPr/>
          <p:nvPr/>
        </p:nvGrpSpPr>
        <p:grpSpPr>
          <a:xfrm>
            <a:off x="914400" y="3124200"/>
            <a:ext cx="4381500" cy="2396066"/>
            <a:chOff x="914400" y="3124200"/>
            <a:chExt cx="4381500" cy="2396066"/>
          </a:xfrm>
        </p:grpSpPr>
        <p:pic>
          <p:nvPicPr>
            <p:cNvPr id="1028" name="Picture 4"/>
            <p:cNvPicPr>
              <a:picLocks noChangeAspect="1" noChangeArrowheads="1"/>
            </p:cNvPicPr>
            <p:nvPr/>
          </p:nvPicPr>
          <p:blipFill>
            <a:blip r:embed="rId4" cstate="print"/>
            <a:srcRect/>
            <a:stretch>
              <a:fillRect/>
            </a:stretch>
          </p:blipFill>
          <p:spPr bwMode="auto">
            <a:xfrm>
              <a:off x="914400" y="3124200"/>
              <a:ext cx="4381500" cy="3810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914400" y="3739746"/>
              <a:ext cx="3581400" cy="375053"/>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1295400" y="4191000"/>
              <a:ext cx="2095503" cy="381001"/>
            </a:xfrm>
            <a:prstGeom prst="rect">
              <a:avLst/>
            </a:prstGeom>
            <a:noFill/>
            <a:ln w="9525">
              <a:noFill/>
              <a:miter lim="800000"/>
              <a:headEnd/>
              <a:tailEnd/>
            </a:ln>
          </p:spPr>
        </p:pic>
        <p:pic>
          <p:nvPicPr>
            <p:cNvPr id="1031" name="Picture 7"/>
            <p:cNvPicPr>
              <a:picLocks noChangeAspect="1" noChangeArrowheads="1"/>
            </p:cNvPicPr>
            <p:nvPr/>
          </p:nvPicPr>
          <p:blipFill>
            <a:blip r:embed="rId7" cstate="print"/>
            <a:srcRect/>
            <a:stretch>
              <a:fillRect/>
            </a:stretch>
          </p:blipFill>
          <p:spPr bwMode="auto">
            <a:xfrm>
              <a:off x="1371600" y="4648200"/>
              <a:ext cx="1935480" cy="304800"/>
            </a:xfrm>
            <a:prstGeom prst="rect">
              <a:avLst/>
            </a:prstGeom>
            <a:noFill/>
            <a:ln w="9525">
              <a:noFill/>
              <a:miter lim="800000"/>
              <a:headEnd/>
              <a:tailEnd/>
            </a:ln>
          </p:spPr>
        </p:pic>
        <p:pic>
          <p:nvPicPr>
            <p:cNvPr id="1032" name="Picture 8"/>
            <p:cNvPicPr>
              <a:picLocks noChangeAspect="1" noChangeArrowheads="1"/>
            </p:cNvPicPr>
            <p:nvPr/>
          </p:nvPicPr>
          <p:blipFill>
            <a:blip r:embed="rId8" cstate="print"/>
            <a:srcRect/>
            <a:stretch>
              <a:fillRect/>
            </a:stretch>
          </p:blipFill>
          <p:spPr bwMode="auto">
            <a:xfrm>
              <a:off x="914400" y="5181599"/>
              <a:ext cx="4114800" cy="338667"/>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213</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304800" y="304800"/>
            <a:ext cx="5988627" cy="5334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1219200"/>
            <a:ext cx="9144000" cy="1676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81000" y="3352800"/>
            <a:ext cx="4800600" cy="570368"/>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0" y="4114799"/>
            <a:ext cx="9144000" cy="11430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214</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 y="0"/>
            <a:ext cx="9144001" cy="1524000"/>
          </a:xfrm>
          <a:prstGeom prst="rect">
            <a:avLst/>
          </a:prstGeom>
          <a:noFill/>
          <a:ln w="9525">
            <a:noFill/>
            <a:miter lim="800000"/>
            <a:headEnd/>
            <a:tailEnd/>
          </a:ln>
        </p:spPr>
      </p:pic>
      <p:sp>
        <p:nvSpPr>
          <p:cNvPr id="6" name="TextBox 5"/>
          <p:cNvSpPr txBox="1"/>
          <p:nvPr/>
        </p:nvSpPr>
        <p:spPr>
          <a:xfrm>
            <a:off x="0" y="1676400"/>
            <a:ext cx="8382000" cy="1631216"/>
          </a:xfrm>
          <a:prstGeom prst="rect">
            <a:avLst/>
          </a:prstGeom>
          <a:noFill/>
        </p:spPr>
        <p:txBody>
          <a:bodyPr wrap="square" rtlCol="0">
            <a:spAutoFit/>
          </a:bodyPr>
          <a:lstStyle/>
          <a:p>
            <a:pPr marL="342900" indent="-342900" algn="just">
              <a:buFont typeface="Wingdings" pitchFamily="2" charset="2"/>
              <a:buChar char="v"/>
            </a:pPr>
            <a:r>
              <a:rPr lang="en-US" sz="2000" dirty="0" smtClean="0"/>
              <a:t>DCR C &amp; JNZ BACK execute number of times equal to the count stored in C register.</a:t>
            </a:r>
          </a:p>
          <a:p>
            <a:pPr marL="342900" indent="-342900" algn="just">
              <a:buFont typeface="Wingdings" pitchFamily="2" charset="2"/>
              <a:buChar char="v"/>
            </a:pPr>
            <a:r>
              <a:rPr lang="en-US" sz="2000" dirty="0" smtClean="0"/>
              <a:t>There are two values specified  for the number of T states for JNZ.</a:t>
            </a:r>
          </a:p>
          <a:p>
            <a:pPr marL="342900" indent="-342900" algn="just">
              <a:buFont typeface="Wingdings" pitchFamily="2" charset="2"/>
              <a:buChar char="v"/>
            </a:pPr>
            <a:r>
              <a:rPr lang="en-US" sz="2000" b="1" dirty="0" smtClean="0"/>
              <a:t>Smaller value is applied when the condition is not met  &amp; the larger value applied when the condition is met.</a:t>
            </a:r>
            <a:endParaRPr lang="en-US" dirty="0"/>
          </a:p>
        </p:txBody>
      </p:sp>
      <p:pic>
        <p:nvPicPr>
          <p:cNvPr id="3075" name="Picture 3"/>
          <p:cNvPicPr>
            <a:picLocks noChangeAspect="1" noChangeArrowheads="1"/>
          </p:cNvPicPr>
          <p:nvPr/>
        </p:nvPicPr>
        <p:blipFill>
          <a:blip r:embed="rId3" cstate="print">
            <a:duotone>
              <a:prstClr val="black"/>
              <a:schemeClr val="accent6">
                <a:tint val="45000"/>
                <a:satMod val="400000"/>
              </a:schemeClr>
            </a:duotone>
          </a:blip>
          <a:srcRect/>
          <a:stretch>
            <a:fillRect/>
          </a:stretch>
        </p:blipFill>
        <p:spPr bwMode="auto">
          <a:xfrm>
            <a:off x="0" y="3352800"/>
            <a:ext cx="9144000" cy="11430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0" y="4495800"/>
            <a:ext cx="3962400" cy="1295400"/>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3962400" y="4495800"/>
            <a:ext cx="5181600" cy="129540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0" y="5791200"/>
            <a:ext cx="9144000"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215</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0" y="1828800"/>
            <a:ext cx="8991018" cy="2514600"/>
          </a:xfrm>
          <a:prstGeom prst="rect">
            <a:avLst/>
          </a:prstGeom>
          <a:noFill/>
          <a:ln w="9525">
            <a:noFill/>
            <a:miter lim="800000"/>
            <a:headEnd/>
            <a:tailEnd/>
          </a:ln>
        </p:spPr>
      </p:pic>
      <p:sp>
        <p:nvSpPr>
          <p:cNvPr id="6" name="TextBox 5"/>
          <p:cNvSpPr txBox="1"/>
          <p:nvPr/>
        </p:nvSpPr>
        <p:spPr>
          <a:xfrm>
            <a:off x="0" y="0"/>
            <a:ext cx="9144000" cy="1200329"/>
          </a:xfrm>
          <a:prstGeom prst="rect">
            <a:avLst/>
          </a:prstGeom>
          <a:noFill/>
        </p:spPr>
        <p:txBody>
          <a:bodyPr wrap="square" rtlCol="0">
            <a:spAutoFit/>
          </a:bodyPr>
          <a:lstStyle/>
          <a:p>
            <a:pPr algn="ctr"/>
            <a:r>
              <a:rPr lang="en-US" sz="3600" b="1" dirty="0" smtClean="0"/>
              <a:t>Find the Maximum delay possible for 8 bit count?</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216</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0" y="0"/>
            <a:ext cx="9144000" cy="22860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0" y="2895600"/>
            <a:ext cx="9144000" cy="1371600"/>
          </a:xfrm>
          <a:prstGeom prst="rect">
            <a:avLst/>
          </a:prstGeom>
          <a:noFill/>
          <a:ln w="9525">
            <a:noFill/>
            <a:miter lim="800000"/>
            <a:headEnd/>
            <a:tailEnd/>
          </a:ln>
        </p:spPr>
      </p:pic>
      <p:grpSp>
        <p:nvGrpSpPr>
          <p:cNvPr id="9" name="Group 8"/>
          <p:cNvGrpSpPr/>
          <p:nvPr/>
        </p:nvGrpSpPr>
        <p:grpSpPr>
          <a:xfrm>
            <a:off x="0" y="4343400"/>
            <a:ext cx="5334000" cy="2043936"/>
            <a:chOff x="0" y="4267200"/>
            <a:chExt cx="5334000" cy="2043936"/>
          </a:xfrm>
        </p:grpSpPr>
        <p:pic>
          <p:nvPicPr>
            <p:cNvPr id="5124" name="Picture 4"/>
            <p:cNvPicPr>
              <a:picLocks noChangeAspect="1" noChangeArrowheads="1"/>
            </p:cNvPicPr>
            <p:nvPr/>
          </p:nvPicPr>
          <p:blipFill>
            <a:blip r:embed="rId4" cstate="print">
              <a:duotone>
                <a:prstClr val="black"/>
                <a:schemeClr val="accent6">
                  <a:tint val="45000"/>
                  <a:satMod val="400000"/>
                </a:schemeClr>
              </a:duotone>
            </a:blip>
            <a:srcRect/>
            <a:stretch>
              <a:fillRect/>
            </a:stretch>
          </p:blipFill>
          <p:spPr bwMode="auto">
            <a:xfrm>
              <a:off x="0" y="4267200"/>
              <a:ext cx="5334000" cy="1143000"/>
            </a:xfrm>
            <a:prstGeom prst="rect">
              <a:avLst/>
            </a:prstGeom>
            <a:noFill/>
            <a:ln w="9525">
              <a:noFill/>
              <a:miter lim="800000"/>
              <a:headEnd/>
              <a:tailEnd/>
            </a:ln>
          </p:spPr>
        </p:pic>
        <p:pic>
          <p:nvPicPr>
            <p:cNvPr id="5125" name="Picture 5"/>
            <p:cNvPicPr>
              <a:picLocks noChangeAspect="1" noChangeArrowheads="1"/>
            </p:cNvPicPr>
            <p:nvPr/>
          </p:nvPicPr>
          <p:blipFill>
            <a:blip r:embed="rId5" cstate="print">
              <a:duotone>
                <a:prstClr val="black"/>
                <a:schemeClr val="accent6">
                  <a:tint val="45000"/>
                  <a:satMod val="400000"/>
                </a:schemeClr>
              </a:duotone>
            </a:blip>
            <a:srcRect/>
            <a:stretch>
              <a:fillRect/>
            </a:stretch>
          </p:blipFill>
          <p:spPr bwMode="auto">
            <a:xfrm>
              <a:off x="0" y="5410200"/>
              <a:ext cx="5334000" cy="900936"/>
            </a:xfrm>
            <a:prstGeom prst="rect">
              <a:avLst/>
            </a:prstGeom>
            <a:noFill/>
            <a:ln w="9525">
              <a:noFill/>
              <a:miter lim="800000"/>
              <a:headEnd/>
              <a:tailEnd/>
            </a:ln>
          </p:spPr>
        </p:pic>
      </p:grpSp>
      <p:pic>
        <p:nvPicPr>
          <p:cNvPr id="5126" name="Picture 6"/>
          <p:cNvPicPr>
            <a:picLocks noChangeAspect="1" noChangeArrowheads="1"/>
          </p:cNvPicPr>
          <p:nvPr/>
        </p:nvPicPr>
        <p:blipFill>
          <a:blip r:embed="rId6" cstate="print">
            <a:duotone>
              <a:prstClr val="black"/>
              <a:schemeClr val="accent3">
                <a:tint val="45000"/>
                <a:satMod val="400000"/>
              </a:schemeClr>
            </a:duotone>
          </a:blip>
          <a:srcRect/>
          <a:stretch>
            <a:fillRect/>
          </a:stretch>
        </p:blipFill>
        <p:spPr bwMode="auto">
          <a:xfrm>
            <a:off x="5334000" y="4419600"/>
            <a:ext cx="3810000"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217</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0" y="0"/>
            <a:ext cx="6656832" cy="6096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0" y="1143000"/>
            <a:ext cx="9144000" cy="1447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linds(horizontal)">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218</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0" y="0"/>
            <a:ext cx="5050971" cy="4572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0" y="457200"/>
            <a:ext cx="9144000" cy="7620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duotone>
              <a:schemeClr val="accent5">
                <a:shade val="45000"/>
                <a:satMod val="135000"/>
              </a:schemeClr>
              <a:prstClr val="white"/>
            </a:duotone>
          </a:blip>
          <a:srcRect/>
          <a:stretch>
            <a:fillRect/>
          </a:stretch>
        </p:blipFill>
        <p:spPr bwMode="auto">
          <a:xfrm>
            <a:off x="0" y="1143000"/>
            <a:ext cx="9144000" cy="2286000"/>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duotone>
              <a:prstClr val="black"/>
              <a:schemeClr val="accent6">
                <a:tint val="45000"/>
                <a:satMod val="400000"/>
              </a:schemeClr>
            </a:duotone>
          </a:blip>
          <a:srcRect/>
          <a:stretch>
            <a:fillRect/>
          </a:stretch>
        </p:blipFill>
        <p:spPr bwMode="auto">
          <a:xfrm>
            <a:off x="0" y="3429000"/>
            <a:ext cx="9144000" cy="1371600"/>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duotone>
              <a:prstClr val="black"/>
              <a:schemeClr val="accent3">
                <a:tint val="45000"/>
                <a:satMod val="400000"/>
              </a:schemeClr>
            </a:duotone>
          </a:blip>
          <a:srcRect/>
          <a:stretch>
            <a:fillRect/>
          </a:stretch>
        </p:blipFill>
        <p:spPr bwMode="auto">
          <a:xfrm>
            <a:off x="0" y="4800600"/>
            <a:ext cx="914400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219</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0" y="0"/>
            <a:ext cx="9144000" cy="68580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0" y="762000"/>
            <a:ext cx="8610600" cy="2561381"/>
          </a:xfrm>
          <a:prstGeom prst="rect">
            <a:avLst/>
          </a:prstGeom>
          <a:noFill/>
          <a:ln w="9525">
            <a:noFill/>
            <a:miter lim="800000"/>
            <a:headEnd/>
            <a:tailEnd/>
          </a:ln>
        </p:spPr>
      </p:pic>
      <p:grpSp>
        <p:nvGrpSpPr>
          <p:cNvPr id="9" name="Group 8"/>
          <p:cNvGrpSpPr/>
          <p:nvPr/>
        </p:nvGrpSpPr>
        <p:grpSpPr>
          <a:xfrm>
            <a:off x="0" y="3352800"/>
            <a:ext cx="8915400" cy="3505200"/>
            <a:chOff x="0" y="3352800"/>
            <a:chExt cx="8458200" cy="3250975"/>
          </a:xfrm>
        </p:grpSpPr>
        <p:pic>
          <p:nvPicPr>
            <p:cNvPr id="8196" name="Picture 4"/>
            <p:cNvPicPr>
              <a:picLocks noChangeAspect="1" noChangeArrowheads="1"/>
            </p:cNvPicPr>
            <p:nvPr/>
          </p:nvPicPr>
          <p:blipFill>
            <a:blip r:embed="rId4" cstate="print"/>
            <a:srcRect/>
            <a:stretch>
              <a:fillRect/>
            </a:stretch>
          </p:blipFill>
          <p:spPr bwMode="auto">
            <a:xfrm>
              <a:off x="0" y="3352800"/>
              <a:ext cx="8458200" cy="2286953"/>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3886200" y="5867400"/>
              <a:ext cx="1981200" cy="73637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1"/>
            <a:ext cx="9144000" cy="310931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3581400"/>
            <a:ext cx="9144000" cy="25908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22</a:t>
            </a:fld>
            <a:endParaRPr 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220</a:t>
            </a:fld>
            <a:endParaRPr lang="en-US"/>
          </a:p>
        </p:txBody>
      </p:sp>
      <p:sp>
        <p:nvSpPr>
          <p:cNvPr id="5" name="Rectangle 4"/>
          <p:cNvSpPr/>
          <p:nvPr/>
        </p:nvSpPr>
        <p:spPr>
          <a:xfrm>
            <a:off x="228600" y="228600"/>
            <a:ext cx="8458200" cy="6498639"/>
          </a:xfrm>
          <a:prstGeom prst="rect">
            <a:avLst/>
          </a:prstGeom>
        </p:spPr>
        <p:txBody>
          <a:bodyPr wrap="square">
            <a:spAutoFit/>
          </a:bodyPr>
          <a:lstStyle/>
          <a:p>
            <a:pPr marL="457200" indent="-457200" algn="just">
              <a:lnSpc>
                <a:spcPct val="150000"/>
              </a:lnSpc>
              <a:buFont typeface="Wingdings" pitchFamily="2" charset="2"/>
              <a:buChar char="v"/>
            </a:pPr>
            <a:r>
              <a:rPr lang="en-US" sz="2000" dirty="0" smtClean="0">
                <a:latin typeface="Arial" pitchFamily="34" charset="0"/>
                <a:cs typeface="Arial" pitchFamily="34" charset="0"/>
              </a:rPr>
              <a:t>The 8253/54 solves one of most common problem in any microcomputer system, the generation of accurate time delays under software control. </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Instead of setting up timing loops in system software, the programmer configures the 8253/54 to match his requirements, initializes one of the counters of the 8253/54 with the desired quantity, then upon command the 8253/54 will count out the delay and interrupt the CPU when it has completed its tasks.</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The 8253/54 includes three identical 16 bit counters that can operate independently.</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To operate a counter, a 16-bit count is loaded in its register and, on command, it begins to decrement the count until it reaches 0. At the end of the count, it generates a pulse that can be used to interrupt the CPU.</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221</a:t>
            </a:fld>
            <a:endParaRPr lang="en-US"/>
          </a:p>
        </p:txBody>
      </p:sp>
      <p:sp>
        <p:nvSpPr>
          <p:cNvPr id="5" name="Rectangle 4"/>
          <p:cNvSpPr/>
          <p:nvPr/>
        </p:nvSpPr>
        <p:spPr>
          <a:xfrm>
            <a:off x="457200" y="457200"/>
            <a:ext cx="1646605" cy="584775"/>
          </a:xfrm>
          <a:prstGeom prst="rect">
            <a:avLst/>
          </a:prstGeom>
        </p:spPr>
        <p:txBody>
          <a:bodyPr wrap="none">
            <a:spAutoFit/>
          </a:bodyPr>
          <a:lstStyle/>
          <a:p>
            <a:r>
              <a:rPr lang="en-US" sz="3200" b="1" dirty="0" smtClean="0"/>
              <a:t>Features</a:t>
            </a:r>
            <a:endParaRPr lang="en-US" sz="3200" dirty="0"/>
          </a:p>
        </p:txBody>
      </p:sp>
      <p:sp>
        <p:nvSpPr>
          <p:cNvPr id="6" name="Rectangle 5"/>
          <p:cNvSpPr/>
          <p:nvPr/>
        </p:nvSpPr>
        <p:spPr>
          <a:xfrm>
            <a:off x="228600" y="1066800"/>
            <a:ext cx="8610600" cy="4708981"/>
          </a:xfrm>
          <a:prstGeom prst="rect">
            <a:avLst/>
          </a:prstGeom>
        </p:spPr>
        <p:txBody>
          <a:bodyPr wrap="square">
            <a:spAutoFit/>
          </a:bodyPr>
          <a:lstStyle/>
          <a:p>
            <a:pPr marL="457200" indent="-457200" algn="just">
              <a:lnSpc>
                <a:spcPct val="150000"/>
              </a:lnSpc>
              <a:buFont typeface="+mj-lt"/>
              <a:buAutoNum type="arabicPeriod"/>
            </a:pPr>
            <a:r>
              <a:rPr lang="en-US" sz="2000" dirty="0" smtClean="0">
                <a:latin typeface="Arial" pitchFamily="34" charset="0"/>
                <a:cs typeface="Arial" pitchFamily="34" charset="0"/>
              </a:rPr>
              <a:t>Three independent 16-bit down counters.</a:t>
            </a:r>
          </a:p>
          <a:p>
            <a:pPr marL="457200" indent="-457200" algn="just">
              <a:lnSpc>
                <a:spcPct val="150000"/>
              </a:lnSpc>
              <a:buFont typeface="+mj-lt"/>
              <a:buAutoNum type="arabicPeriod"/>
            </a:pPr>
            <a:r>
              <a:rPr lang="en-US" sz="2000" dirty="0" smtClean="0">
                <a:latin typeface="Arial" pitchFamily="34" charset="0"/>
                <a:cs typeface="Arial" pitchFamily="34" charset="0"/>
              </a:rPr>
              <a:t>8254 can handle inputs from 0 to 10 where as 8253 can operate </a:t>
            </a:r>
            <a:r>
              <a:rPr lang="en-US" sz="2000" dirty="0" err="1" smtClean="0">
                <a:latin typeface="Arial" pitchFamily="34" charset="0"/>
                <a:cs typeface="Arial" pitchFamily="34" charset="0"/>
              </a:rPr>
              <a:t>upto</a:t>
            </a:r>
            <a:r>
              <a:rPr lang="en-US" sz="2000" dirty="0" smtClean="0">
                <a:latin typeface="Arial" pitchFamily="34" charset="0"/>
                <a:cs typeface="Arial" pitchFamily="34" charset="0"/>
              </a:rPr>
              <a:t> 2.6 </a:t>
            </a:r>
            <a:r>
              <a:rPr lang="en-US" sz="2000" dirty="0" err="1" smtClean="0">
                <a:latin typeface="Arial" pitchFamily="34" charset="0"/>
                <a:cs typeface="Arial" pitchFamily="34" charset="0"/>
              </a:rPr>
              <a:t>MHz.</a:t>
            </a:r>
            <a:endParaRPr lang="en-US" sz="2000" dirty="0" smtClean="0">
              <a:latin typeface="Arial" pitchFamily="34" charset="0"/>
              <a:cs typeface="Arial" pitchFamily="34" charset="0"/>
            </a:endParaRPr>
          </a:p>
          <a:p>
            <a:pPr marL="457200" indent="-457200" algn="just">
              <a:lnSpc>
                <a:spcPct val="150000"/>
              </a:lnSpc>
              <a:buFont typeface="+mj-lt"/>
              <a:buAutoNum type="arabicPeriod"/>
            </a:pPr>
            <a:r>
              <a:rPr lang="en-US" sz="2000" dirty="0" smtClean="0">
                <a:latin typeface="Arial" pitchFamily="34" charset="0"/>
                <a:cs typeface="Arial" pitchFamily="34" charset="0"/>
              </a:rPr>
              <a:t>Three counters are identical </a:t>
            </a:r>
            <a:r>
              <a:rPr lang="en-US" sz="2000" dirty="0" err="1" smtClean="0">
                <a:latin typeface="Arial" pitchFamily="34" charset="0"/>
                <a:cs typeface="Arial" pitchFamily="34" charset="0"/>
              </a:rPr>
              <a:t>presettable</a:t>
            </a:r>
            <a:r>
              <a:rPr lang="en-US" sz="2000" dirty="0" smtClean="0">
                <a:latin typeface="Arial" pitchFamily="34" charset="0"/>
                <a:cs typeface="Arial" pitchFamily="34" charset="0"/>
              </a:rPr>
              <a:t>, and can be programmed for either binary or BCD count.</a:t>
            </a:r>
          </a:p>
          <a:p>
            <a:pPr marL="457200" indent="-457200" algn="just">
              <a:lnSpc>
                <a:spcPct val="150000"/>
              </a:lnSpc>
              <a:buFont typeface="+mj-lt"/>
              <a:buAutoNum type="arabicPeriod"/>
            </a:pPr>
            <a:r>
              <a:rPr lang="en-US" sz="2000" dirty="0" smtClean="0">
                <a:latin typeface="Arial" pitchFamily="34" charset="0"/>
                <a:cs typeface="Arial" pitchFamily="34" charset="0"/>
              </a:rPr>
              <a:t>Counter can be programmed in six different modes.</a:t>
            </a:r>
          </a:p>
          <a:p>
            <a:pPr marL="457200" indent="-457200" algn="just">
              <a:lnSpc>
                <a:spcPct val="150000"/>
              </a:lnSpc>
              <a:buFont typeface="+mj-lt"/>
              <a:buAutoNum type="arabicPeriod"/>
            </a:pPr>
            <a:r>
              <a:rPr lang="en-US" sz="2000" dirty="0" smtClean="0">
                <a:latin typeface="Arial" pitchFamily="34" charset="0"/>
                <a:cs typeface="Arial" pitchFamily="34" charset="0"/>
              </a:rPr>
              <a:t>Compatible with all Intel and most other microprocessors.</a:t>
            </a:r>
          </a:p>
          <a:p>
            <a:pPr marL="457200" indent="-457200" algn="just">
              <a:lnSpc>
                <a:spcPct val="150000"/>
              </a:lnSpc>
              <a:buFont typeface="+mj-lt"/>
              <a:buAutoNum type="arabicPeriod"/>
            </a:pPr>
            <a:r>
              <a:rPr lang="en-US" sz="2000" dirty="0" smtClean="0">
                <a:latin typeface="Arial" pitchFamily="34" charset="0"/>
                <a:cs typeface="Arial" pitchFamily="34" charset="0"/>
              </a:rPr>
              <a:t>8254 has powerful command called READ BACK command which allows the user to check the count value, programmed mode and current mode and current status of the counter.</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222</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1905000" y="609600"/>
            <a:ext cx="4764505"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223</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0" y="609600"/>
            <a:ext cx="8001000" cy="6248400"/>
          </a:xfrm>
          <a:prstGeom prst="rect">
            <a:avLst/>
          </a:prstGeom>
          <a:noFill/>
          <a:ln w="9525">
            <a:noFill/>
            <a:miter lim="800000"/>
            <a:headEnd/>
            <a:tailEnd/>
          </a:ln>
        </p:spPr>
      </p:pic>
      <p:sp>
        <p:nvSpPr>
          <p:cNvPr id="6" name="Rectangle 5"/>
          <p:cNvSpPr/>
          <p:nvPr/>
        </p:nvSpPr>
        <p:spPr>
          <a:xfrm>
            <a:off x="304800" y="0"/>
            <a:ext cx="2438400" cy="523220"/>
          </a:xfrm>
          <a:prstGeom prst="rect">
            <a:avLst/>
          </a:prstGeom>
        </p:spPr>
        <p:txBody>
          <a:bodyPr wrap="square">
            <a:spAutoFit/>
          </a:bodyPr>
          <a:lstStyle/>
          <a:p>
            <a:r>
              <a:rPr lang="en-US" sz="2800" b="1" dirty="0" smtClean="0"/>
              <a:t>Block Diagram</a:t>
            </a:r>
            <a:endParaRPr lang="en-US" b="1"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224</a:t>
            </a:fld>
            <a:endParaRPr lang="en-US"/>
          </a:p>
        </p:txBody>
      </p:sp>
      <p:sp>
        <p:nvSpPr>
          <p:cNvPr id="5" name="Rectangle 4"/>
          <p:cNvSpPr/>
          <p:nvPr/>
        </p:nvSpPr>
        <p:spPr>
          <a:xfrm>
            <a:off x="0" y="0"/>
            <a:ext cx="9144000" cy="2585323"/>
          </a:xfrm>
          <a:prstGeom prst="rect">
            <a:avLst/>
          </a:prstGeom>
        </p:spPr>
        <p:txBody>
          <a:bodyPr wrap="square">
            <a:spAutoFit/>
          </a:bodyPr>
          <a:lstStyle/>
          <a:p>
            <a:pPr algn="just">
              <a:lnSpc>
                <a:spcPct val="150000"/>
              </a:lnSpc>
            </a:pPr>
            <a:r>
              <a:rPr lang="en-US" b="1" dirty="0" smtClean="0">
                <a:latin typeface="Arial" pitchFamily="34" charset="0"/>
                <a:cs typeface="Arial" pitchFamily="34" charset="0"/>
              </a:rPr>
              <a:t>Data Bus Buffer :</a:t>
            </a:r>
          </a:p>
          <a:p>
            <a:pPr algn="just">
              <a:lnSpc>
                <a:spcPct val="150000"/>
              </a:lnSpc>
            </a:pPr>
            <a:r>
              <a:rPr lang="en-US" dirty="0" smtClean="0">
                <a:latin typeface="Arial" pitchFamily="34" charset="0"/>
                <a:cs typeface="Arial" pitchFamily="34" charset="0"/>
              </a:rPr>
              <a:t>This tri-state, bi-directional, 8-bit buffer is used to interface the 8253/54 to the system data bus. The Data bus buffer has three basic functions.</a:t>
            </a:r>
          </a:p>
          <a:p>
            <a:pPr lvl="1" algn="just">
              <a:lnSpc>
                <a:spcPct val="150000"/>
              </a:lnSpc>
              <a:buFont typeface="Arial" pitchFamily="34" charset="0"/>
              <a:buChar char="•"/>
            </a:pPr>
            <a:r>
              <a:rPr lang="en-US" dirty="0" smtClean="0">
                <a:latin typeface="Arial" pitchFamily="34" charset="0"/>
                <a:cs typeface="Arial" pitchFamily="34" charset="0"/>
              </a:rPr>
              <a:t>Programming the modes of 8253/54.</a:t>
            </a:r>
          </a:p>
          <a:p>
            <a:pPr lvl="1" algn="just">
              <a:lnSpc>
                <a:spcPct val="150000"/>
              </a:lnSpc>
              <a:buFont typeface="Arial" pitchFamily="34" charset="0"/>
              <a:buChar char="•"/>
            </a:pPr>
            <a:r>
              <a:rPr lang="en-US" dirty="0" smtClean="0">
                <a:latin typeface="Arial" pitchFamily="34" charset="0"/>
                <a:cs typeface="Arial" pitchFamily="34" charset="0"/>
              </a:rPr>
              <a:t>Loading the count registers.</a:t>
            </a:r>
          </a:p>
          <a:p>
            <a:pPr lvl="1" algn="just">
              <a:lnSpc>
                <a:spcPct val="150000"/>
              </a:lnSpc>
              <a:buFont typeface="Arial" pitchFamily="34" charset="0"/>
              <a:buChar char="•"/>
            </a:pPr>
            <a:r>
              <a:rPr lang="en-US" dirty="0" smtClean="0">
                <a:latin typeface="Arial" pitchFamily="34" charset="0"/>
                <a:cs typeface="Arial" pitchFamily="34" charset="0"/>
              </a:rPr>
              <a:t>Reading the count values.</a:t>
            </a:r>
            <a:endParaRPr lang="en-US" dirty="0">
              <a:latin typeface="Arial" pitchFamily="34" charset="0"/>
              <a:cs typeface="Arial" pitchFamily="34" charset="0"/>
            </a:endParaRPr>
          </a:p>
        </p:txBody>
      </p:sp>
      <p:pic>
        <p:nvPicPr>
          <p:cNvPr id="8195" name="Picture 3"/>
          <p:cNvPicPr>
            <a:picLocks noChangeAspect="1" noChangeArrowheads="1"/>
          </p:cNvPicPr>
          <p:nvPr/>
        </p:nvPicPr>
        <p:blipFill>
          <a:blip r:embed="rId2" cstate="print"/>
          <a:srcRect/>
          <a:stretch>
            <a:fillRect/>
          </a:stretch>
        </p:blipFill>
        <p:spPr bwMode="auto">
          <a:xfrm>
            <a:off x="0" y="2743200"/>
            <a:ext cx="9144000" cy="1676400"/>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712090" y="4572000"/>
            <a:ext cx="4917186"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225</a:t>
            </a:fld>
            <a:endParaRPr lang="en-US"/>
          </a:p>
        </p:txBody>
      </p:sp>
      <p:sp>
        <p:nvSpPr>
          <p:cNvPr id="5" name="Rectangle 4"/>
          <p:cNvSpPr/>
          <p:nvPr/>
        </p:nvSpPr>
        <p:spPr>
          <a:xfrm>
            <a:off x="228600" y="0"/>
            <a:ext cx="8610600" cy="5170646"/>
          </a:xfrm>
          <a:prstGeom prst="rect">
            <a:avLst/>
          </a:prstGeom>
        </p:spPr>
        <p:txBody>
          <a:bodyPr wrap="square">
            <a:spAutoFit/>
          </a:bodyPr>
          <a:lstStyle/>
          <a:p>
            <a:pPr algn="just">
              <a:lnSpc>
                <a:spcPct val="150000"/>
              </a:lnSpc>
            </a:pPr>
            <a:r>
              <a:rPr lang="en-US" sz="2000" b="1" dirty="0" smtClean="0">
                <a:latin typeface="Arial" pitchFamily="34" charset="0"/>
                <a:cs typeface="Arial" pitchFamily="34" charset="0"/>
              </a:rPr>
              <a:t>Control Word Register </a:t>
            </a:r>
            <a:r>
              <a:rPr lang="en-US" sz="2000" dirty="0" smtClean="0">
                <a:latin typeface="Arial" pitchFamily="34" charset="0"/>
                <a:cs typeface="Arial" pitchFamily="34" charset="0"/>
              </a:rPr>
              <a:t>: This register is accessed when lines A0 and A1 are at logic 1. It is used to write a command word which specifies the counter to be used (binary or BCD), its mode, and either a read or write operation.</a:t>
            </a:r>
          </a:p>
          <a:p>
            <a:pPr algn="just">
              <a:lnSpc>
                <a:spcPct val="150000"/>
              </a:lnSpc>
            </a:pPr>
            <a:r>
              <a:rPr lang="en-US" sz="2000" b="1" dirty="0" smtClean="0">
                <a:latin typeface="Arial" pitchFamily="34" charset="0"/>
                <a:cs typeface="Arial" pitchFamily="34" charset="0"/>
              </a:rPr>
              <a:t>Counters </a:t>
            </a:r>
            <a:r>
              <a:rPr lang="en-US" sz="2000" dirty="0" smtClean="0">
                <a:latin typeface="Arial" pitchFamily="34" charset="0"/>
                <a:cs typeface="Arial" pitchFamily="34" charset="0"/>
              </a:rPr>
              <a:t>: These three functional blocks are identical in operation. Each counter consists of a single, 16 bit, pre-settable, down counter. The counter can operate in either binary or BCD and its input, gate and output are configured by the selection of modes stored in the control word register. The counters are fully independent. The programmer can read the contents of any of the three counters without disturbing the actual count in process.</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226</a:t>
            </a:fld>
            <a:endParaRPr lang="en-US"/>
          </a:p>
        </p:txBody>
      </p:sp>
      <p:sp>
        <p:nvSpPr>
          <p:cNvPr id="7" name="Rectangle 6"/>
          <p:cNvSpPr/>
          <p:nvPr/>
        </p:nvSpPr>
        <p:spPr>
          <a:xfrm>
            <a:off x="0" y="0"/>
            <a:ext cx="3237168" cy="461665"/>
          </a:xfrm>
          <a:prstGeom prst="rect">
            <a:avLst/>
          </a:prstGeom>
        </p:spPr>
        <p:txBody>
          <a:bodyPr wrap="none">
            <a:spAutoFit/>
          </a:bodyPr>
          <a:lstStyle/>
          <a:p>
            <a:r>
              <a:rPr lang="en-US" sz="2400" b="1" dirty="0" smtClean="0"/>
              <a:t>Operational Description</a:t>
            </a:r>
            <a:endParaRPr lang="en-US" sz="2400" dirty="0"/>
          </a:p>
        </p:txBody>
      </p:sp>
      <p:sp>
        <p:nvSpPr>
          <p:cNvPr id="8" name="Rectangle 7"/>
          <p:cNvSpPr/>
          <p:nvPr/>
        </p:nvSpPr>
        <p:spPr>
          <a:xfrm>
            <a:off x="0" y="457200"/>
            <a:ext cx="9144000" cy="872034"/>
          </a:xfrm>
          <a:prstGeom prst="rect">
            <a:avLst/>
          </a:prstGeom>
        </p:spPr>
        <p:txBody>
          <a:bodyPr wrap="square">
            <a:spAutoFit/>
          </a:bodyPr>
          <a:lstStyle/>
          <a:p>
            <a:pPr algn="just">
              <a:lnSpc>
                <a:spcPct val="150000"/>
              </a:lnSpc>
            </a:pPr>
            <a:r>
              <a:rPr lang="en-US" dirty="0" smtClean="0">
                <a:latin typeface="Arial" pitchFamily="34" charset="0"/>
                <a:cs typeface="Arial" pitchFamily="34" charset="0"/>
              </a:rPr>
              <a:t>Each counter of the 8253/54 is individually programmed by writing a control word into the control word register The Fig shows the control word format.</a:t>
            </a:r>
            <a:endParaRPr lang="en-US" dirty="0">
              <a:latin typeface="Arial" pitchFamily="34" charset="0"/>
              <a:cs typeface="Arial"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838200" y="1399235"/>
            <a:ext cx="7010400" cy="54587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227</a:t>
            </a:fld>
            <a:endParaRPr lang="en-US"/>
          </a:p>
        </p:txBody>
      </p:sp>
      <p:sp>
        <p:nvSpPr>
          <p:cNvPr id="5" name="Rectangle 4"/>
          <p:cNvSpPr/>
          <p:nvPr/>
        </p:nvSpPr>
        <p:spPr>
          <a:xfrm>
            <a:off x="228600" y="228600"/>
            <a:ext cx="8382000" cy="4651979"/>
          </a:xfrm>
          <a:prstGeom prst="rect">
            <a:avLst/>
          </a:prstGeom>
        </p:spPr>
        <p:txBody>
          <a:bodyPr wrap="square">
            <a:spAutoFit/>
          </a:bodyPr>
          <a:lstStyle/>
          <a:p>
            <a:pPr marL="457200" indent="-457200" algn="just">
              <a:lnSpc>
                <a:spcPct val="150000"/>
              </a:lnSpc>
              <a:buFont typeface="Wingdings" pitchFamily="2" charset="2"/>
              <a:buChar char="v"/>
            </a:pPr>
            <a:r>
              <a:rPr lang="en-US" sz="2000" dirty="0" smtClean="0">
                <a:latin typeface="Arial" pitchFamily="34" charset="0"/>
                <a:cs typeface="Arial" pitchFamily="34" charset="0"/>
              </a:rPr>
              <a:t>After power-up, the state of the 8254 is undefined. The Mode, count value, and output of all Counters are undefined.</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How each Counter operates is determined when it is programmed. Each Counter must be programmed before it can be used. Unused counters need not be Programmed.</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Counters are programmed by writing a Control Word and then an initial count.</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The Control Words are written into the Control Word Register, which is selected when A1,A0 e 11. The Control Word itself specifies which Counter is being programmed.</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228</a:t>
            </a:fld>
            <a:endParaRPr lang="en-US"/>
          </a:p>
        </p:txBody>
      </p:sp>
      <p:sp>
        <p:nvSpPr>
          <p:cNvPr id="3" name="TextBox 2"/>
          <p:cNvSpPr txBox="1"/>
          <p:nvPr/>
        </p:nvSpPr>
        <p:spPr>
          <a:xfrm>
            <a:off x="0" y="990600"/>
            <a:ext cx="9144000" cy="4708981"/>
          </a:xfrm>
          <a:prstGeom prst="rect">
            <a:avLst/>
          </a:prstGeom>
          <a:noFill/>
        </p:spPr>
        <p:txBody>
          <a:bodyPr wrap="square" rtlCol="0">
            <a:spAutoFit/>
          </a:bodyPr>
          <a:lstStyle/>
          <a:p>
            <a:pPr algn="ctr">
              <a:lnSpc>
                <a:spcPct val="150000"/>
              </a:lnSpc>
            </a:pPr>
            <a:r>
              <a:rPr lang="en-US" sz="2000" b="1" dirty="0" smtClean="0">
                <a:latin typeface="Arial" pitchFamily="34" charset="0"/>
                <a:cs typeface="Arial" pitchFamily="34" charset="0"/>
              </a:rPr>
              <a:t>Programming the 8254</a:t>
            </a:r>
          </a:p>
          <a:p>
            <a:pPr algn="just">
              <a:lnSpc>
                <a:spcPct val="150000"/>
              </a:lnSpc>
            </a:pPr>
            <a:r>
              <a:rPr lang="en-US" sz="2000" dirty="0" smtClean="0">
                <a:latin typeface="Arial" pitchFamily="34" charset="0"/>
                <a:cs typeface="Arial" pitchFamily="34" charset="0"/>
              </a:rPr>
              <a:t>8254 can be programmed to provide various types of output through write operation  or to check the count while counting through read operations. </a:t>
            </a:r>
          </a:p>
          <a:p>
            <a:pPr algn="just">
              <a:lnSpc>
                <a:spcPct val="150000"/>
              </a:lnSpc>
            </a:pPr>
            <a:r>
              <a:rPr lang="en-US" sz="2000" b="1" dirty="0" smtClean="0">
                <a:latin typeface="Arial" pitchFamily="34" charset="0"/>
                <a:cs typeface="Arial" pitchFamily="34" charset="0"/>
              </a:rPr>
              <a:t>WRITE Operation</a:t>
            </a:r>
            <a:r>
              <a:rPr lang="en-US" sz="2000" dirty="0" smtClean="0">
                <a:latin typeface="Arial" pitchFamily="34" charset="0"/>
                <a:cs typeface="Arial" pitchFamily="34" charset="0"/>
              </a:rPr>
              <a:t> :</a:t>
            </a:r>
          </a:p>
          <a:p>
            <a:pPr algn="just">
              <a:lnSpc>
                <a:spcPct val="150000"/>
              </a:lnSpc>
            </a:pPr>
            <a:r>
              <a:rPr lang="en-US" sz="2000" dirty="0" smtClean="0">
                <a:latin typeface="Arial" pitchFamily="34" charset="0"/>
                <a:cs typeface="Arial" pitchFamily="34" charset="0"/>
              </a:rPr>
              <a:t>1. Write a control word into control register.</a:t>
            </a:r>
          </a:p>
          <a:p>
            <a:pPr algn="just">
              <a:lnSpc>
                <a:spcPct val="150000"/>
              </a:lnSpc>
            </a:pPr>
            <a:r>
              <a:rPr lang="en-US" sz="2000" dirty="0" smtClean="0">
                <a:latin typeface="Arial" pitchFamily="34" charset="0"/>
                <a:cs typeface="Arial" pitchFamily="34" charset="0"/>
              </a:rPr>
              <a:t>2. Load the low-order byte of a count in the counter register.</a:t>
            </a:r>
          </a:p>
          <a:p>
            <a:pPr algn="just">
              <a:lnSpc>
                <a:spcPct val="150000"/>
              </a:lnSpc>
            </a:pPr>
            <a:r>
              <a:rPr lang="en-US" sz="2000" dirty="0" smtClean="0">
                <a:latin typeface="Arial" pitchFamily="34" charset="0"/>
                <a:cs typeface="Arial" pitchFamily="34" charset="0"/>
              </a:rPr>
              <a:t>3. Load the high-order byte of count in the counter register.</a:t>
            </a:r>
          </a:p>
          <a:p>
            <a:pPr algn="just">
              <a:lnSpc>
                <a:spcPct val="150000"/>
              </a:lnSpc>
            </a:pPr>
            <a:endParaRPr lang="en-US" sz="2000" dirty="0" smtClean="0">
              <a:latin typeface="Arial" pitchFamily="34" charset="0"/>
              <a:cs typeface="Arial" pitchFamily="34" charset="0"/>
            </a:endParaRPr>
          </a:p>
          <a:p>
            <a:pPr algn="just">
              <a:lnSpc>
                <a:spcPct val="150000"/>
              </a:lnSpc>
            </a:pPr>
            <a:endParaRPr lang="en-US" sz="2000" dirty="0" smtClean="0">
              <a:latin typeface="Arial" pitchFamily="34" charset="0"/>
              <a:cs typeface="Arial" pitchFamily="34" charset="0"/>
            </a:endParaRPr>
          </a:p>
          <a:p>
            <a:pPr algn="just">
              <a:lnSpc>
                <a:spcPct val="150000"/>
              </a:lnSpc>
            </a:pP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229</a:t>
            </a:fld>
            <a:endParaRPr lang="en-US"/>
          </a:p>
        </p:txBody>
      </p:sp>
      <p:sp>
        <p:nvSpPr>
          <p:cNvPr id="5" name="Rectangle 4"/>
          <p:cNvSpPr/>
          <p:nvPr/>
        </p:nvSpPr>
        <p:spPr>
          <a:xfrm>
            <a:off x="0" y="228600"/>
            <a:ext cx="8686800" cy="6186309"/>
          </a:xfrm>
          <a:prstGeom prst="rect">
            <a:avLst/>
          </a:prstGeom>
        </p:spPr>
        <p:txBody>
          <a:bodyPr wrap="square">
            <a:spAutoFit/>
          </a:bodyPr>
          <a:lstStyle/>
          <a:p>
            <a:pPr algn="just">
              <a:lnSpc>
                <a:spcPct val="200000"/>
              </a:lnSpc>
            </a:pPr>
            <a:r>
              <a:rPr lang="en-US" b="1" dirty="0" smtClean="0">
                <a:latin typeface="Arial" pitchFamily="34" charset="0"/>
                <a:cs typeface="Arial" pitchFamily="34" charset="0"/>
              </a:rPr>
              <a:t>READ Operation </a:t>
            </a:r>
            <a:r>
              <a:rPr lang="en-US" dirty="0" smtClean="0">
                <a:latin typeface="Arial" pitchFamily="34" charset="0"/>
                <a:cs typeface="Arial" pitchFamily="34" charset="0"/>
              </a:rPr>
              <a:t>: In some applications, especially in event counters, it is necessary to read the value of the count in process. This can be done by three possible methods:</a:t>
            </a:r>
          </a:p>
          <a:p>
            <a:pPr marL="342900" indent="-342900" algn="just">
              <a:lnSpc>
                <a:spcPct val="200000"/>
              </a:lnSpc>
              <a:buAutoNum type="arabicPeriod"/>
            </a:pPr>
            <a:r>
              <a:rPr lang="en-US" b="1" dirty="0" smtClean="0">
                <a:latin typeface="Arial" pitchFamily="34" charset="0"/>
                <a:cs typeface="Arial" pitchFamily="34" charset="0"/>
              </a:rPr>
              <a:t>Simple Read : </a:t>
            </a:r>
            <a:r>
              <a:rPr lang="en-US" dirty="0" smtClean="0">
                <a:latin typeface="Arial" pitchFamily="34" charset="0"/>
                <a:cs typeface="Arial" pitchFamily="34" charset="0"/>
              </a:rPr>
              <a:t>It involves reading a count after stopping the counter by controlling the gate input or the clock input of the selected counter, and two I/O read operations are performed by the CPU. The first I/O operation reads the low-order byte, and the second I/O operation reads the high order byte.</a:t>
            </a:r>
          </a:p>
          <a:p>
            <a:pPr marL="342900" indent="-342900" algn="just">
              <a:lnSpc>
                <a:spcPct val="200000"/>
              </a:lnSpc>
              <a:buAutoNum type="arabicPeriod"/>
            </a:pPr>
            <a:r>
              <a:rPr lang="en-US" b="1" dirty="0" smtClean="0">
                <a:latin typeface="Arial" pitchFamily="34" charset="0"/>
                <a:cs typeface="Arial" pitchFamily="34" charset="0"/>
              </a:rPr>
              <a:t>Counter Latch Command </a:t>
            </a:r>
            <a:r>
              <a:rPr lang="en-US" dirty="0" smtClean="0">
                <a:latin typeface="Arial" pitchFamily="34" charset="0"/>
                <a:cs typeface="Arial" pitchFamily="34" charset="0"/>
              </a:rPr>
              <a:t>: In the second method, an appropriate control word is written into the control register to latch a count in the output latch, and two I/O read operations are performed by the CPU. The first I/O operation reads the low-order byte, and the second I/O operation reads the high order byte.</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57200" y="457200"/>
            <a:ext cx="4103915" cy="381000"/>
          </a:xfrm>
          <a:prstGeom prst="rect">
            <a:avLst/>
          </a:prstGeom>
          <a:noFill/>
          <a:ln w="9525">
            <a:noFill/>
            <a:miter lim="800000"/>
            <a:headEnd/>
            <a:tailEnd/>
          </a:ln>
        </p:spPr>
      </p:pic>
      <p:grpSp>
        <p:nvGrpSpPr>
          <p:cNvPr id="15" name="Group 14"/>
          <p:cNvGrpSpPr/>
          <p:nvPr/>
        </p:nvGrpSpPr>
        <p:grpSpPr>
          <a:xfrm>
            <a:off x="1066800" y="914400"/>
            <a:ext cx="4724400" cy="2667000"/>
            <a:chOff x="1066800" y="914400"/>
            <a:chExt cx="4724400" cy="2667000"/>
          </a:xfrm>
        </p:grpSpPr>
        <p:grpSp>
          <p:nvGrpSpPr>
            <p:cNvPr id="14" name="Group 13"/>
            <p:cNvGrpSpPr/>
            <p:nvPr/>
          </p:nvGrpSpPr>
          <p:grpSpPr>
            <a:xfrm>
              <a:off x="1828801" y="1524000"/>
              <a:ext cx="3962399" cy="2057400"/>
              <a:chOff x="1828801" y="1524000"/>
              <a:chExt cx="3962399" cy="2057400"/>
            </a:xfrm>
          </p:grpSpPr>
          <p:pic>
            <p:nvPicPr>
              <p:cNvPr id="3075" name="Picture 3"/>
              <p:cNvPicPr>
                <a:picLocks noChangeAspect="1" noChangeArrowheads="1"/>
              </p:cNvPicPr>
              <p:nvPr/>
            </p:nvPicPr>
            <p:blipFill>
              <a:blip r:embed="rId3" cstate="print"/>
              <a:srcRect/>
              <a:stretch>
                <a:fillRect/>
              </a:stretch>
            </p:blipFill>
            <p:spPr bwMode="auto">
              <a:xfrm>
                <a:off x="1905000" y="1524000"/>
                <a:ext cx="3886200" cy="330459"/>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1828801" y="2133601"/>
                <a:ext cx="2438399" cy="304800"/>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1905000" y="2743200"/>
                <a:ext cx="2162735" cy="38100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1899138" y="3276600"/>
                <a:ext cx="1301262" cy="304800"/>
              </a:xfrm>
              <a:prstGeom prst="rect">
                <a:avLst/>
              </a:prstGeom>
              <a:noFill/>
              <a:ln w="9525">
                <a:noFill/>
                <a:miter lim="800000"/>
                <a:headEnd/>
                <a:tailEnd/>
              </a:ln>
            </p:spPr>
          </p:pic>
        </p:grpSp>
        <p:grpSp>
          <p:nvGrpSpPr>
            <p:cNvPr id="13" name="Group 12"/>
            <p:cNvGrpSpPr/>
            <p:nvPr/>
          </p:nvGrpSpPr>
          <p:grpSpPr>
            <a:xfrm>
              <a:off x="1066800" y="914400"/>
              <a:ext cx="533400" cy="2667000"/>
              <a:chOff x="1066800" y="914400"/>
              <a:chExt cx="533400" cy="2667000"/>
            </a:xfrm>
          </p:grpSpPr>
          <p:sp>
            <p:nvSpPr>
              <p:cNvPr id="9" name="Bent-Up Arrow 8"/>
              <p:cNvSpPr/>
              <p:nvPr/>
            </p:nvSpPr>
            <p:spPr>
              <a:xfrm rot="5400000">
                <a:off x="914400" y="1066800"/>
                <a:ext cx="838200"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ent-Up Arrow 9"/>
              <p:cNvSpPr/>
              <p:nvPr/>
            </p:nvSpPr>
            <p:spPr>
              <a:xfrm rot="5400000">
                <a:off x="914400" y="1752600"/>
                <a:ext cx="838200"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ent-Up Arrow 10"/>
              <p:cNvSpPr/>
              <p:nvPr/>
            </p:nvSpPr>
            <p:spPr>
              <a:xfrm rot="5400000">
                <a:off x="914400" y="2362200"/>
                <a:ext cx="838200"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ent-Up Arrow 11"/>
              <p:cNvSpPr/>
              <p:nvPr/>
            </p:nvSpPr>
            <p:spPr>
              <a:xfrm rot="5400000">
                <a:off x="914400" y="2895600"/>
                <a:ext cx="838200"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Slide Number Placeholder 15"/>
          <p:cNvSpPr>
            <a:spLocks noGrp="1"/>
          </p:cNvSpPr>
          <p:nvPr>
            <p:ph type="sldNum" sz="quarter" idx="12"/>
          </p:nvPr>
        </p:nvSpPr>
        <p:spPr/>
        <p:txBody>
          <a:bodyPr/>
          <a:lstStyle/>
          <a:p>
            <a:fld id="{8A35EE77-047A-46A0-89E5-2FCADEEBEC53}" type="slidenum">
              <a:rPr lang="en-US" smtClean="0"/>
              <a:pPr/>
              <a:t>23</a:t>
            </a:fld>
            <a:endParaRPr lang="en-US"/>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230</a:t>
            </a:fld>
            <a:endParaRPr lang="en-US"/>
          </a:p>
        </p:txBody>
      </p:sp>
      <p:sp>
        <p:nvSpPr>
          <p:cNvPr id="3" name="Rectangle 2"/>
          <p:cNvSpPr/>
          <p:nvPr/>
        </p:nvSpPr>
        <p:spPr>
          <a:xfrm>
            <a:off x="0" y="304800"/>
            <a:ext cx="8839200" cy="2343655"/>
          </a:xfrm>
          <a:prstGeom prst="rect">
            <a:avLst/>
          </a:prstGeom>
        </p:spPr>
        <p:txBody>
          <a:bodyPr wrap="square">
            <a:spAutoFit/>
          </a:bodyPr>
          <a:lstStyle/>
          <a:p>
            <a:pPr marL="457200" indent="-457200" algn="just">
              <a:lnSpc>
                <a:spcPct val="150000"/>
              </a:lnSpc>
            </a:pPr>
            <a:r>
              <a:rPr lang="en-US" sz="2000" b="1" dirty="0" smtClean="0">
                <a:latin typeface="Arial" pitchFamily="34" charset="0"/>
                <a:cs typeface="Arial" pitchFamily="34" charset="0"/>
              </a:rPr>
              <a:t>3.  Read-Back Command (Available only for 8254) : </a:t>
            </a:r>
            <a:r>
              <a:rPr lang="en-US" sz="2000" dirty="0" smtClean="0">
                <a:latin typeface="Arial" pitchFamily="34" charset="0"/>
                <a:cs typeface="Arial" pitchFamily="34" charset="0"/>
              </a:rPr>
              <a:t>The third method uses     the Read-Back command. This command allows the user to check the count value, programmed Mode, and current status of the OUT pin and Null count flag of the selected counter(s). Fig. shows the format of the control word register for Read-Back command.</a:t>
            </a:r>
            <a:endParaRPr lang="en-US" sz="2000" dirty="0">
              <a:latin typeface="Arial" pitchFamily="34" charset="0"/>
              <a:cs typeface="Arial"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762000" y="2971800"/>
            <a:ext cx="7604961"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231</a:t>
            </a:fld>
            <a:endParaRPr lang="en-US"/>
          </a:p>
        </p:txBody>
      </p:sp>
      <p:sp>
        <p:nvSpPr>
          <p:cNvPr id="5" name="Rectangle 4"/>
          <p:cNvSpPr/>
          <p:nvPr/>
        </p:nvSpPr>
        <p:spPr>
          <a:xfrm>
            <a:off x="381000" y="381000"/>
            <a:ext cx="8305800" cy="5262979"/>
          </a:xfrm>
          <a:prstGeom prst="rect">
            <a:avLst/>
          </a:prstGeom>
        </p:spPr>
        <p:txBody>
          <a:bodyPr wrap="square">
            <a:spAutoFit/>
          </a:bodyPr>
          <a:lstStyle/>
          <a:p>
            <a:pPr>
              <a:lnSpc>
                <a:spcPct val="200000"/>
              </a:lnSpc>
            </a:pPr>
            <a:r>
              <a:rPr lang="en-US" sz="2400" b="1" dirty="0" smtClean="0"/>
              <a:t>MODE OF OPERATION </a:t>
            </a:r>
          </a:p>
          <a:p>
            <a:pPr marL="457200" indent="-457200">
              <a:lnSpc>
                <a:spcPct val="200000"/>
              </a:lnSpc>
              <a:buFont typeface="Wingdings" pitchFamily="2" charset="2"/>
              <a:buChar char="v"/>
            </a:pPr>
            <a:r>
              <a:rPr lang="en-US" sz="2400" dirty="0" smtClean="0"/>
              <a:t>MODE 0 : Interrupt on terminal count</a:t>
            </a:r>
          </a:p>
          <a:p>
            <a:pPr marL="457200" indent="-457200">
              <a:lnSpc>
                <a:spcPct val="200000"/>
              </a:lnSpc>
              <a:buFont typeface="Wingdings" pitchFamily="2" charset="2"/>
              <a:buChar char="v"/>
            </a:pPr>
            <a:r>
              <a:rPr lang="en-US" sz="2400" dirty="0" smtClean="0"/>
              <a:t>MODE 1 : Hardware Re-</a:t>
            </a:r>
            <a:r>
              <a:rPr lang="en-US" sz="2400" dirty="0" err="1" smtClean="0"/>
              <a:t>triggerable</a:t>
            </a:r>
            <a:r>
              <a:rPr lang="en-US" sz="2400" dirty="0" smtClean="0"/>
              <a:t> One-shot</a:t>
            </a:r>
          </a:p>
          <a:p>
            <a:pPr marL="457200" indent="-457200">
              <a:lnSpc>
                <a:spcPct val="200000"/>
              </a:lnSpc>
              <a:buFont typeface="Wingdings" pitchFamily="2" charset="2"/>
              <a:buChar char="v"/>
            </a:pPr>
            <a:r>
              <a:rPr lang="en-US" sz="2400" dirty="0" smtClean="0"/>
              <a:t>MODE 2 : Rate generator</a:t>
            </a:r>
          </a:p>
          <a:p>
            <a:pPr marL="457200" indent="-457200">
              <a:lnSpc>
                <a:spcPct val="200000"/>
              </a:lnSpc>
              <a:buFont typeface="Wingdings" pitchFamily="2" charset="2"/>
              <a:buChar char="v"/>
            </a:pPr>
            <a:r>
              <a:rPr lang="en-US" sz="2400" dirty="0" smtClean="0"/>
              <a:t>MODE 3 : Square Wave Rate Generator</a:t>
            </a:r>
          </a:p>
          <a:p>
            <a:pPr marL="457200" indent="-457200">
              <a:lnSpc>
                <a:spcPct val="200000"/>
              </a:lnSpc>
              <a:buFont typeface="Wingdings" pitchFamily="2" charset="2"/>
              <a:buChar char="v"/>
            </a:pPr>
            <a:r>
              <a:rPr lang="en-US" sz="2400" dirty="0" smtClean="0"/>
              <a:t>MODE 4 : Software Triggered Strobe.</a:t>
            </a:r>
          </a:p>
          <a:p>
            <a:pPr marL="457200" indent="-457200">
              <a:lnSpc>
                <a:spcPct val="200000"/>
              </a:lnSpc>
              <a:buFont typeface="Wingdings" pitchFamily="2" charset="2"/>
              <a:buChar char="v"/>
            </a:pPr>
            <a:r>
              <a:rPr lang="en-US" sz="2400" dirty="0" smtClean="0"/>
              <a:t>MODE 5 : Hardware triggered strobe (</a:t>
            </a:r>
            <a:r>
              <a:rPr lang="en-US" sz="2400" dirty="0" err="1" smtClean="0"/>
              <a:t>Retriggerable</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232</a:t>
            </a:fld>
            <a:endParaRPr lang="en-US"/>
          </a:p>
        </p:txBody>
      </p:sp>
      <p:sp>
        <p:nvSpPr>
          <p:cNvPr id="6" name="Rectangle 5"/>
          <p:cNvSpPr/>
          <p:nvPr/>
        </p:nvSpPr>
        <p:spPr>
          <a:xfrm>
            <a:off x="0" y="0"/>
            <a:ext cx="9144000" cy="4247317"/>
          </a:xfrm>
          <a:prstGeom prst="rect">
            <a:avLst/>
          </a:prstGeom>
        </p:spPr>
        <p:txBody>
          <a:bodyPr wrap="square">
            <a:spAutoFit/>
          </a:bodyPr>
          <a:lstStyle/>
          <a:p>
            <a:pPr algn="ctr">
              <a:lnSpc>
                <a:spcPct val="150000"/>
              </a:lnSpc>
            </a:pPr>
            <a:r>
              <a:rPr lang="en-US" sz="2000" b="1" dirty="0" smtClean="0">
                <a:latin typeface="Arial" pitchFamily="34" charset="0"/>
                <a:cs typeface="Arial" pitchFamily="34" charset="0"/>
              </a:rPr>
              <a:t>Mode 0 : Interrupt on terminal count</a:t>
            </a:r>
          </a:p>
          <a:p>
            <a:pPr marL="914400" lvl="1" indent="-457200" algn="just">
              <a:lnSpc>
                <a:spcPct val="150000"/>
              </a:lnSpc>
              <a:buFont typeface="+mj-lt"/>
              <a:buAutoNum type="arabicPeriod"/>
            </a:pPr>
            <a:r>
              <a:rPr lang="en-US" sz="2000" dirty="0" smtClean="0">
                <a:latin typeface="Arial" pitchFamily="34" charset="0"/>
                <a:cs typeface="Arial" pitchFamily="34" charset="0"/>
              </a:rPr>
              <a:t>The output will be initially low after the mode set operation.</a:t>
            </a:r>
          </a:p>
          <a:p>
            <a:pPr marL="914400" lvl="1" indent="-457200" algn="just">
              <a:lnSpc>
                <a:spcPct val="150000"/>
              </a:lnSpc>
              <a:buFont typeface="+mj-lt"/>
              <a:buAutoNum type="arabicPeriod"/>
            </a:pPr>
            <a:r>
              <a:rPr lang="en-US" sz="2000" dirty="0" smtClean="0">
                <a:latin typeface="Arial" pitchFamily="34" charset="0"/>
                <a:cs typeface="Arial" pitchFamily="34" charset="0"/>
              </a:rPr>
              <a:t>GATE =1 enables counting; GATE =0 disables counting. GATE has no effect on OUT.</a:t>
            </a:r>
          </a:p>
          <a:p>
            <a:pPr marL="914400" lvl="1" indent="-457200" algn="just">
              <a:lnSpc>
                <a:spcPct val="150000"/>
              </a:lnSpc>
              <a:buFont typeface="+mj-lt"/>
              <a:buAutoNum type="arabicPeriod"/>
            </a:pPr>
            <a:r>
              <a:rPr lang="en-US" sz="2000" dirty="0" smtClean="0">
                <a:latin typeface="Arial" pitchFamily="34" charset="0"/>
                <a:cs typeface="Arial" pitchFamily="34" charset="0"/>
              </a:rPr>
              <a:t>After the count is loaded into the selected count Register the output will remain low and the counter is decremented every cycle.</a:t>
            </a:r>
          </a:p>
          <a:p>
            <a:pPr marL="914400" lvl="1" indent="-457200" algn="just">
              <a:lnSpc>
                <a:spcPct val="150000"/>
              </a:lnSpc>
              <a:buFont typeface="+mj-lt"/>
              <a:buAutoNum type="arabicPeriod"/>
            </a:pPr>
            <a:r>
              <a:rPr lang="en-US" sz="2000" dirty="0" smtClean="0">
                <a:latin typeface="Arial" pitchFamily="34" charset="0"/>
                <a:cs typeface="Arial" pitchFamily="34" charset="0"/>
              </a:rPr>
              <a:t>When the terminal count is reached the output will go high and remain high until the selected count is reloaded. This high output signal can be used as interrupt.</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233</a:t>
            </a:fld>
            <a:endParaRPr lang="en-US"/>
          </a:p>
        </p:txBody>
      </p:sp>
      <p:sp>
        <p:nvSpPr>
          <p:cNvPr id="5" name="Rectangle 4"/>
          <p:cNvSpPr/>
          <p:nvPr/>
        </p:nvSpPr>
        <p:spPr>
          <a:xfrm>
            <a:off x="0" y="0"/>
            <a:ext cx="4114800" cy="6247864"/>
          </a:xfrm>
          <a:prstGeom prst="rect">
            <a:avLst/>
          </a:prstGeom>
        </p:spPr>
        <p:txBody>
          <a:bodyPr wrap="square">
            <a:spAutoFit/>
          </a:bodyPr>
          <a:lstStyle/>
          <a:p>
            <a:pPr algn="just">
              <a:lnSpc>
                <a:spcPct val="200000"/>
              </a:lnSpc>
            </a:pPr>
            <a:r>
              <a:rPr lang="en-US" sz="2000" dirty="0" smtClean="0">
                <a:latin typeface="Arial" pitchFamily="34" charset="0"/>
                <a:cs typeface="Arial" pitchFamily="34" charset="0"/>
              </a:rPr>
              <a:t>After the Control Word and initial count are written to a Counter, the initial count will be loaded on the next CLK pulse. </a:t>
            </a:r>
          </a:p>
          <a:p>
            <a:pPr algn="just">
              <a:lnSpc>
                <a:spcPct val="200000"/>
              </a:lnSpc>
            </a:pPr>
            <a:endParaRPr lang="en-US" sz="2000" dirty="0" smtClean="0">
              <a:latin typeface="Arial" pitchFamily="34" charset="0"/>
              <a:cs typeface="Arial" pitchFamily="34" charset="0"/>
            </a:endParaRPr>
          </a:p>
          <a:p>
            <a:pPr algn="just">
              <a:lnSpc>
                <a:spcPct val="200000"/>
              </a:lnSpc>
            </a:pPr>
            <a:r>
              <a:rPr lang="en-US" sz="2000" dirty="0" smtClean="0">
                <a:latin typeface="Arial" pitchFamily="34" charset="0"/>
                <a:cs typeface="Arial" pitchFamily="34" charset="0"/>
              </a:rPr>
              <a:t>This CLK pulse does not decrement the count, so for an initial count of N, OUT does not go high until N+1 CLK pulses after the initial  count is written.</a:t>
            </a:r>
            <a:endParaRPr lang="en-US" sz="2000" dirty="0">
              <a:latin typeface="Arial" pitchFamily="34" charset="0"/>
              <a:cs typeface="Arial"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4419600" y="609600"/>
            <a:ext cx="47244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234</a:t>
            </a:fld>
            <a:endParaRPr lang="en-US"/>
          </a:p>
        </p:txBody>
      </p:sp>
      <p:sp>
        <p:nvSpPr>
          <p:cNvPr id="5" name="Rectangle 4"/>
          <p:cNvSpPr/>
          <p:nvPr/>
        </p:nvSpPr>
        <p:spPr>
          <a:xfrm>
            <a:off x="0" y="0"/>
            <a:ext cx="8458200" cy="369332"/>
          </a:xfrm>
          <a:prstGeom prst="rect">
            <a:avLst/>
          </a:prstGeom>
        </p:spPr>
        <p:txBody>
          <a:bodyPr wrap="square">
            <a:spAutoFit/>
          </a:bodyPr>
          <a:lstStyle/>
          <a:p>
            <a:r>
              <a:rPr lang="en-US" b="1" dirty="0" smtClean="0">
                <a:latin typeface="Arial" pitchFamily="34" charset="0"/>
                <a:cs typeface="Arial" pitchFamily="34" charset="0"/>
              </a:rPr>
              <a:t>MODE 1: HARDWARE RETRIGGERABLE ONE-SHOT</a:t>
            </a:r>
            <a:endParaRPr lang="en-US" b="1" dirty="0">
              <a:latin typeface="Arial" pitchFamily="34" charset="0"/>
              <a:cs typeface="Arial" pitchFamily="34" charset="0"/>
            </a:endParaRPr>
          </a:p>
        </p:txBody>
      </p:sp>
      <p:sp>
        <p:nvSpPr>
          <p:cNvPr id="7" name="Rectangle 6"/>
          <p:cNvSpPr/>
          <p:nvPr/>
        </p:nvSpPr>
        <p:spPr>
          <a:xfrm>
            <a:off x="0" y="381000"/>
            <a:ext cx="4343400" cy="4921284"/>
          </a:xfrm>
          <a:prstGeom prst="rect">
            <a:avLst/>
          </a:prstGeom>
        </p:spPr>
        <p:txBody>
          <a:bodyPr wrap="square">
            <a:spAutoFit/>
          </a:bodyPr>
          <a:lstStyle/>
          <a:p>
            <a:pPr marL="457200" indent="-457200" algn="just">
              <a:lnSpc>
                <a:spcPct val="200000"/>
              </a:lnSpc>
              <a:buFont typeface="Wingdings" pitchFamily="2" charset="2"/>
              <a:buChar char="v"/>
            </a:pPr>
            <a:r>
              <a:rPr lang="en-US" sz="2000" dirty="0" smtClean="0">
                <a:latin typeface="Arial" pitchFamily="34" charset="0"/>
                <a:cs typeface="Arial" pitchFamily="34" charset="0"/>
              </a:rPr>
              <a:t>The output will be initially high. The output will go low on the CLK pulse following the rising edge at the gate input.</a:t>
            </a:r>
          </a:p>
          <a:p>
            <a:pPr marL="457200" indent="-457200" algn="just">
              <a:lnSpc>
                <a:spcPct val="200000"/>
              </a:lnSpc>
              <a:buFont typeface="Wingdings" pitchFamily="2" charset="2"/>
              <a:buChar char="v"/>
            </a:pPr>
            <a:r>
              <a:rPr lang="en-US" sz="2000" dirty="0" smtClean="0">
                <a:latin typeface="Arial" pitchFamily="34" charset="0"/>
                <a:cs typeface="Arial" pitchFamily="34" charset="0"/>
              </a:rPr>
              <a:t>The output will go high on the terminal count and remain high until the next rising edge at the gate input.</a:t>
            </a:r>
          </a:p>
        </p:txBody>
      </p:sp>
      <p:pic>
        <p:nvPicPr>
          <p:cNvPr id="3074" name="Picture 2"/>
          <p:cNvPicPr>
            <a:picLocks noChangeAspect="1" noChangeArrowheads="1"/>
          </p:cNvPicPr>
          <p:nvPr/>
        </p:nvPicPr>
        <p:blipFill>
          <a:blip r:embed="rId2" cstate="print"/>
          <a:srcRect/>
          <a:stretch>
            <a:fillRect/>
          </a:stretch>
        </p:blipFill>
        <p:spPr bwMode="auto">
          <a:xfrm>
            <a:off x="4572000" y="762000"/>
            <a:ext cx="45720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235</a:t>
            </a:fld>
            <a:endParaRPr lang="en-US"/>
          </a:p>
        </p:txBody>
      </p:sp>
      <p:sp>
        <p:nvSpPr>
          <p:cNvPr id="6" name="Rectangle 5"/>
          <p:cNvSpPr/>
          <p:nvPr/>
        </p:nvSpPr>
        <p:spPr>
          <a:xfrm>
            <a:off x="0" y="0"/>
            <a:ext cx="4572000" cy="6100388"/>
          </a:xfrm>
          <a:prstGeom prst="rect">
            <a:avLst/>
          </a:prstGeom>
        </p:spPr>
        <p:txBody>
          <a:bodyPr wrap="square">
            <a:spAutoFit/>
          </a:bodyPr>
          <a:lstStyle/>
          <a:p>
            <a:pPr marL="457200" indent="-457200" algn="just">
              <a:lnSpc>
                <a:spcPct val="200000"/>
              </a:lnSpc>
              <a:buFont typeface="Wingdings" pitchFamily="2" charset="2"/>
              <a:buChar char="v"/>
            </a:pPr>
            <a:r>
              <a:rPr lang="en-US" dirty="0" smtClean="0">
                <a:latin typeface="Arial" pitchFamily="34" charset="0"/>
                <a:cs typeface="Arial" pitchFamily="34" charset="0"/>
              </a:rPr>
              <a:t>The one shot is re-</a:t>
            </a:r>
            <a:r>
              <a:rPr lang="en-US" dirty="0" err="1" smtClean="0">
                <a:latin typeface="Arial" pitchFamily="34" charset="0"/>
                <a:cs typeface="Arial" pitchFamily="34" charset="0"/>
              </a:rPr>
              <a:t>triggerable</a:t>
            </a:r>
            <a:r>
              <a:rPr lang="en-US" dirty="0" smtClean="0">
                <a:latin typeface="Arial" pitchFamily="34" charset="0"/>
                <a:cs typeface="Arial" pitchFamily="34" charset="0"/>
              </a:rPr>
              <a:t>, hence the output will remain low for the full count after any rising edge of the gate input.</a:t>
            </a:r>
          </a:p>
          <a:p>
            <a:pPr marL="457200" indent="-457200" algn="just">
              <a:lnSpc>
                <a:spcPct val="200000"/>
              </a:lnSpc>
              <a:buFont typeface="Wingdings" pitchFamily="2" charset="2"/>
              <a:buChar char="v"/>
            </a:pPr>
            <a:r>
              <a:rPr lang="en-US" dirty="0" smtClean="0">
                <a:latin typeface="Arial" pitchFamily="34" charset="0"/>
                <a:cs typeface="Arial" pitchFamily="34" charset="0"/>
              </a:rPr>
              <a:t>If the counter is loaded during one shot pulse, the current one shot is not affected unless the counter is retriggered. If retriggered, the counter is loaded with the new count and the one-shot pulse continues until the new count expires.</a:t>
            </a:r>
            <a:endParaRPr lang="en-US" dirty="0">
              <a:latin typeface="Arial" pitchFamily="34" charset="0"/>
              <a:cs typeface="Arial" pitchFamily="34" charset="0"/>
            </a:endParaRPr>
          </a:p>
        </p:txBody>
      </p:sp>
      <p:pic>
        <p:nvPicPr>
          <p:cNvPr id="2052" name="Picture 4"/>
          <p:cNvPicPr>
            <a:picLocks noChangeAspect="1" noChangeArrowheads="1"/>
          </p:cNvPicPr>
          <p:nvPr/>
        </p:nvPicPr>
        <p:blipFill>
          <a:blip r:embed="rId2" cstate="print"/>
          <a:srcRect/>
          <a:stretch>
            <a:fillRect/>
          </a:stretch>
        </p:blipFill>
        <p:spPr bwMode="auto">
          <a:xfrm>
            <a:off x="4609819" y="0"/>
            <a:ext cx="4534182" cy="2209800"/>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4545666" y="3048000"/>
            <a:ext cx="4598334"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236</a:t>
            </a:fld>
            <a:endParaRPr lang="en-US"/>
          </a:p>
        </p:txBody>
      </p:sp>
      <p:sp>
        <p:nvSpPr>
          <p:cNvPr id="5" name="Rectangle 4"/>
          <p:cNvSpPr/>
          <p:nvPr/>
        </p:nvSpPr>
        <p:spPr>
          <a:xfrm>
            <a:off x="304800" y="228600"/>
            <a:ext cx="2559483" cy="369332"/>
          </a:xfrm>
          <a:prstGeom prst="rect">
            <a:avLst/>
          </a:prstGeom>
        </p:spPr>
        <p:txBody>
          <a:bodyPr wrap="none">
            <a:spAutoFit/>
          </a:bodyPr>
          <a:lstStyle/>
          <a:p>
            <a:r>
              <a:rPr lang="en-US" b="1" dirty="0" smtClean="0"/>
              <a:t>MODE 2 : Rate generator</a:t>
            </a:r>
            <a:endParaRPr lang="en-US" dirty="0"/>
          </a:p>
        </p:txBody>
      </p:sp>
      <p:sp>
        <p:nvSpPr>
          <p:cNvPr id="6" name="Rectangle 5"/>
          <p:cNvSpPr/>
          <p:nvPr/>
        </p:nvSpPr>
        <p:spPr>
          <a:xfrm>
            <a:off x="228600" y="457200"/>
            <a:ext cx="8382000" cy="1891287"/>
          </a:xfrm>
          <a:prstGeom prst="rect">
            <a:avLst/>
          </a:prstGeom>
        </p:spPr>
        <p:txBody>
          <a:bodyPr wrap="square">
            <a:spAutoFit/>
          </a:bodyPr>
          <a:lstStyle/>
          <a:p>
            <a:pPr algn="just">
              <a:lnSpc>
                <a:spcPct val="150000"/>
              </a:lnSpc>
            </a:pPr>
            <a:r>
              <a:rPr lang="en-US" sz="2000" dirty="0" smtClean="0"/>
              <a:t>It is used to generate  a pulse equal to the clock period at a given interval. When a count is loaded , the OUT stays high until the count reaches 1, and then the out goes low for one clock period. The count is reloaded automatically and the pulse is generated continuously. </a:t>
            </a:r>
          </a:p>
        </p:txBody>
      </p:sp>
      <p:pic>
        <p:nvPicPr>
          <p:cNvPr id="4098" name="Picture 2"/>
          <p:cNvPicPr>
            <a:picLocks noChangeAspect="1" noChangeArrowheads="1"/>
          </p:cNvPicPr>
          <p:nvPr/>
        </p:nvPicPr>
        <p:blipFill>
          <a:blip r:embed="rId2" cstate="print"/>
          <a:srcRect/>
          <a:stretch>
            <a:fillRect/>
          </a:stretch>
        </p:blipFill>
        <p:spPr bwMode="auto">
          <a:xfrm>
            <a:off x="609600" y="2743200"/>
            <a:ext cx="7162800" cy="355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237</a:t>
            </a:fld>
            <a:endParaRPr lang="en-US"/>
          </a:p>
        </p:txBody>
      </p:sp>
      <p:sp>
        <p:nvSpPr>
          <p:cNvPr id="5" name="Rectangle 4"/>
          <p:cNvSpPr/>
          <p:nvPr/>
        </p:nvSpPr>
        <p:spPr>
          <a:xfrm>
            <a:off x="2590800" y="0"/>
            <a:ext cx="3905043" cy="369332"/>
          </a:xfrm>
          <a:prstGeom prst="rect">
            <a:avLst/>
          </a:prstGeom>
        </p:spPr>
        <p:txBody>
          <a:bodyPr wrap="square">
            <a:spAutoFit/>
          </a:bodyPr>
          <a:lstStyle/>
          <a:p>
            <a:r>
              <a:rPr lang="en-US" b="1" dirty="0" smtClean="0"/>
              <a:t>MODE 3 : Square Wave Rate Generator</a:t>
            </a:r>
            <a:endParaRPr lang="en-US" dirty="0"/>
          </a:p>
        </p:txBody>
      </p:sp>
      <p:sp>
        <p:nvSpPr>
          <p:cNvPr id="6" name="Rectangle 5"/>
          <p:cNvSpPr/>
          <p:nvPr/>
        </p:nvSpPr>
        <p:spPr>
          <a:xfrm>
            <a:off x="0" y="346293"/>
            <a:ext cx="4953000" cy="6740307"/>
          </a:xfrm>
          <a:prstGeom prst="rect">
            <a:avLst/>
          </a:prstGeom>
        </p:spPr>
        <p:txBody>
          <a:bodyPr wrap="square">
            <a:spAutoFit/>
          </a:bodyPr>
          <a:lstStyle/>
          <a:p>
            <a:pPr algn="just">
              <a:lnSpc>
                <a:spcPct val="200000"/>
              </a:lnSpc>
            </a:pPr>
            <a:r>
              <a:rPr lang="en-US" dirty="0" smtClean="0">
                <a:solidFill>
                  <a:srgbClr val="FF0000"/>
                </a:solidFill>
                <a:latin typeface="Arial" pitchFamily="34" charset="0"/>
                <a:cs typeface="Arial" pitchFamily="34" charset="0"/>
              </a:rPr>
              <a:t>Initially output is high. For even count, counter is decremented by 2 on the falling edge of each clock pulse. When the counter reaches terminal count, the state of the output is changed and the counter is reloaded with the full count and the whole process is repeated.</a:t>
            </a:r>
          </a:p>
          <a:p>
            <a:pPr algn="just">
              <a:lnSpc>
                <a:spcPct val="200000"/>
              </a:lnSpc>
            </a:pPr>
            <a:r>
              <a:rPr lang="en-US" dirty="0" smtClean="0">
                <a:solidFill>
                  <a:srgbClr val="00B050"/>
                </a:solidFill>
                <a:latin typeface="Arial" pitchFamily="34" charset="0"/>
                <a:cs typeface="Arial" pitchFamily="34" charset="0"/>
              </a:rPr>
              <a:t>If the count is odd and the output is high the first clock pulse (after the count is loaded) decrements the count by 1. Subsequent clock pulses decrement the clock by 2. After timeout, the output goes low and the full count is reloaded.</a:t>
            </a:r>
          </a:p>
        </p:txBody>
      </p:sp>
      <p:pic>
        <p:nvPicPr>
          <p:cNvPr id="7" name="Picture 2"/>
          <p:cNvPicPr>
            <a:picLocks noChangeAspect="1" noChangeArrowheads="1"/>
          </p:cNvPicPr>
          <p:nvPr/>
        </p:nvPicPr>
        <p:blipFill>
          <a:blip r:embed="rId2" cstate="print"/>
          <a:srcRect/>
          <a:stretch>
            <a:fillRect/>
          </a:stretch>
        </p:blipFill>
        <p:spPr bwMode="auto">
          <a:xfrm>
            <a:off x="4928654" y="685800"/>
            <a:ext cx="4215346"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238</a:t>
            </a:fld>
            <a:endParaRPr lang="en-US"/>
          </a:p>
        </p:txBody>
      </p:sp>
      <p:sp>
        <p:nvSpPr>
          <p:cNvPr id="6" name="Rectangle 5"/>
          <p:cNvSpPr/>
          <p:nvPr/>
        </p:nvSpPr>
        <p:spPr>
          <a:xfrm>
            <a:off x="0" y="0"/>
            <a:ext cx="3691588" cy="369332"/>
          </a:xfrm>
          <a:prstGeom prst="rect">
            <a:avLst/>
          </a:prstGeom>
        </p:spPr>
        <p:txBody>
          <a:bodyPr wrap="none">
            <a:spAutoFit/>
          </a:bodyPr>
          <a:lstStyle/>
          <a:p>
            <a:r>
              <a:rPr lang="en-US" b="1" dirty="0" smtClean="0"/>
              <a:t>MODE 4 : Software Triggered Strobe.</a:t>
            </a:r>
            <a:endParaRPr lang="en-US" dirty="0"/>
          </a:p>
        </p:txBody>
      </p:sp>
      <p:sp>
        <p:nvSpPr>
          <p:cNvPr id="7" name="Rectangle 6"/>
          <p:cNvSpPr/>
          <p:nvPr/>
        </p:nvSpPr>
        <p:spPr>
          <a:xfrm>
            <a:off x="0" y="457200"/>
            <a:ext cx="8763000" cy="1938992"/>
          </a:xfrm>
          <a:prstGeom prst="rect">
            <a:avLst/>
          </a:prstGeom>
        </p:spPr>
        <p:txBody>
          <a:bodyPr wrap="square">
            <a:spAutoFit/>
          </a:bodyPr>
          <a:lstStyle/>
          <a:p>
            <a:pPr algn="just">
              <a:lnSpc>
                <a:spcPct val="200000"/>
              </a:lnSpc>
            </a:pPr>
            <a:r>
              <a:rPr lang="en-US" sz="2000" dirty="0" smtClean="0">
                <a:latin typeface="Arial" pitchFamily="34" charset="0"/>
                <a:cs typeface="Arial" pitchFamily="34" charset="0"/>
              </a:rPr>
              <a:t>OUT will be initially high. When the initial count expires, OUT will go low for one CLK pulse and then go high again. The counting sequence is ``triggered'‘ by writing the initial count.</a:t>
            </a:r>
            <a:endParaRPr lang="en-US" sz="2000" dirty="0">
              <a:latin typeface="Arial" pitchFamily="34" charset="0"/>
              <a:cs typeface="Arial" pitchFamily="34" charset="0"/>
            </a:endParaRPr>
          </a:p>
        </p:txBody>
      </p:sp>
      <p:pic>
        <p:nvPicPr>
          <p:cNvPr id="5123" name="Picture 3"/>
          <p:cNvPicPr>
            <a:picLocks noChangeAspect="1" noChangeArrowheads="1"/>
          </p:cNvPicPr>
          <p:nvPr/>
        </p:nvPicPr>
        <p:blipFill>
          <a:blip r:embed="rId2" cstate="print"/>
          <a:srcRect/>
          <a:stretch>
            <a:fillRect/>
          </a:stretch>
        </p:blipFill>
        <p:spPr bwMode="auto">
          <a:xfrm>
            <a:off x="304800" y="2667000"/>
            <a:ext cx="6629400" cy="331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239</a:t>
            </a:fld>
            <a:endParaRPr lang="en-US"/>
          </a:p>
        </p:txBody>
      </p:sp>
      <p:sp>
        <p:nvSpPr>
          <p:cNvPr id="5" name="Rectangle 4"/>
          <p:cNvSpPr/>
          <p:nvPr/>
        </p:nvSpPr>
        <p:spPr>
          <a:xfrm>
            <a:off x="0" y="0"/>
            <a:ext cx="8001000" cy="461665"/>
          </a:xfrm>
          <a:prstGeom prst="rect">
            <a:avLst/>
          </a:prstGeom>
        </p:spPr>
        <p:txBody>
          <a:bodyPr wrap="square">
            <a:spAutoFit/>
          </a:bodyPr>
          <a:lstStyle/>
          <a:p>
            <a:r>
              <a:rPr lang="en-US" sz="2400" b="1" dirty="0" smtClean="0"/>
              <a:t>MODE 5: HARDWARE TRIGGERED STROBE (RETRIGGERABLE)</a:t>
            </a:r>
            <a:endParaRPr lang="en-US" sz="2400" b="1" dirty="0"/>
          </a:p>
        </p:txBody>
      </p:sp>
      <p:sp>
        <p:nvSpPr>
          <p:cNvPr id="7" name="Rectangle 6"/>
          <p:cNvSpPr/>
          <p:nvPr/>
        </p:nvSpPr>
        <p:spPr>
          <a:xfrm>
            <a:off x="0" y="609600"/>
            <a:ext cx="9144000" cy="2862322"/>
          </a:xfrm>
          <a:prstGeom prst="rect">
            <a:avLst/>
          </a:prstGeom>
        </p:spPr>
        <p:txBody>
          <a:bodyPr wrap="square">
            <a:spAutoFit/>
          </a:bodyPr>
          <a:lstStyle/>
          <a:p>
            <a:pPr marL="342900" indent="-342900" algn="just">
              <a:lnSpc>
                <a:spcPct val="200000"/>
              </a:lnSpc>
              <a:buFont typeface="Wingdings" pitchFamily="2" charset="2"/>
              <a:buChar char="v"/>
            </a:pPr>
            <a:r>
              <a:rPr lang="en-US" dirty="0" smtClean="0">
                <a:latin typeface="Arial" pitchFamily="34" charset="0"/>
                <a:cs typeface="Arial" pitchFamily="34" charset="0"/>
              </a:rPr>
              <a:t>OUT will initially be high. Counting is triggered by a rising edge of GATE. When the initial count has expired, OUT will go low for one CLK pulse and then go high again.</a:t>
            </a:r>
          </a:p>
          <a:p>
            <a:pPr marL="342900" indent="-342900" algn="just">
              <a:lnSpc>
                <a:spcPct val="200000"/>
              </a:lnSpc>
              <a:buFont typeface="Wingdings" pitchFamily="2" charset="2"/>
              <a:buChar char="v"/>
            </a:pPr>
            <a:r>
              <a:rPr lang="en-US" dirty="0" smtClean="0">
                <a:latin typeface="Arial" pitchFamily="34" charset="0"/>
                <a:cs typeface="Arial" pitchFamily="34" charset="0"/>
              </a:rPr>
              <a:t>After writing the Control Word and initial count, the counter will not be loaded until the CLK pulse after a trigger.  This CLK pulse does not decrement the count, so for an initial count of N, OUT does not strobe low until N + 1 CLK pulses after a trigger.</a:t>
            </a:r>
            <a:endParaRPr lang="en-US" dirty="0">
              <a:latin typeface="Arial" pitchFamily="34" charset="0"/>
              <a:cs typeface="Arial"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838200" y="3372430"/>
            <a:ext cx="5791200" cy="34855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57200"/>
            <a:ext cx="8229600" cy="1523494"/>
          </a:xfrm>
          <a:prstGeom prst="rect">
            <a:avLst/>
          </a:prstGeom>
          <a:noFill/>
        </p:spPr>
        <p:txBody>
          <a:bodyPr wrap="square" rtlCol="0">
            <a:spAutoFit/>
          </a:bodyPr>
          <a:lstStyle/>
          <a:p>
            <a:r>
              <a:rPr lang="en-US" b="1" dirty="0" smtClean="0"/>
              <a:t>ALE </a:t>
            </a:r>
            <a:r>
              <a:rPr lang="en-US" dirty="0" smtClean="0"/>
              <a:t>: - Address Latch Enable: It occurs during the first clock cycle of a machine state and enables the address to get latched into the on chip latch of peripherals. </a:t>
            </a:r>
          </a:p>
          <a:p>
            <a:endParaRPr lang="en-US" dirty="0" smtClean="0"/>
          </a:p>
          <a:p>
            <a:r>
              <a:rPr lang="en-US" dirty="0" smtClean="0"/>
              <a:t>Detailed working of following  circuit, we will see in  bus organization topic .</a:t>
            </a:r>
          </a:p>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828802" y="1719263"/>
            <a:ext cx="4776788" cy="4016082"/>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24</a:t>
            </a:fld>
            <a:endParaRPr 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240</a:t>
            </a:fld>
            <a:endParaRPr lang="en-US"/>
          </a:p>
        </p:txBody>
      </p:sp>
      <p:sp>
        <p:nvSpPr>
          <p:cNvPr id="6" name="Rectangle 5"/>
          <p:cNvSpPr/>
          <p:nvPr/>
        </p:nvSpPr>
        <p:spPr>
          <a:xfrm>
            <a:off x="0" y="0"/>
            <a:ext cx="9144000" cy="923330"/>
          </a:xfrm>
          <a:prstGeom prst="rect">
            <a:avLst/>
          </a:prstGeom>
        </p:spPr>
        <p:txBody>
          <a:bodyPr wrap="square">
            <a:spAutoFit/>
          </a:bodyPr>
          <a:lstStyle/>
          <a:p>
            <a:pPr algn="just"/>
            <a:r>
              <a:rPr lang="en-US" b="1" dirty="0" smtClean="0"/>
              <a:t>Example 1: </a:t>
            </a:r>
            <a:r>
              <a:rPr lang="en-US" b="1" i="1" dirty="0" smtClean="0"/>
              <a:t>Write a program to initialize counter 2 in mode 0 with a count of C030H.</a:t>
            </a:r>
          </a:p>
          <a:p>
            <a:pPr algn="just"/>
            <a:r>
              <a:rPr lang="en-US" i="1" dirty="0" smtClean="0"/>
              <a:t>Assume address for control register = 0BH, counter 0 = 08H, counter 1 = 09H and counter 2 = 0AH.</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0" y="838201"/>
            <a:ext cx="6858000" cy="1295400"/>
          </a:xfrm>
          <a:prstGeom prst="rect">
            <a:avLst/>
          </a:prstGeom>
          <a:noFill/>
          <a:ln w="9525">
            <a:noFill/>
            <a:miter lim="800000"/>
            <a:headEnd/>
            <a:tailEnd/>
          </a:ln>
        </p:spPr>
      </p:pic>
      <p:sp>
        <p:nvSpPr>
          <p:cNvPr id="9" name="Rectangle 8"/>
          <p:cNvSpPr/>
          <p:nvPr/>
        </p:nvSpPr>
        <p:spPr>
          <a:xfrm>
            <a:off x="0" y="2209800"/>
            <a:ext cx="7848600" cy="3970318"/>
          </a:xfrm>
          <a:prstGeom prst="rect">
            <a:avLst/>
          </a:prstGeom>
        </p:spPr>
        <p:txBody>
          <a:bodyPr wrap="square">
            <a:spAutoFit/>
          </a:bodyPr>
          <a:lstStyle/>
          <a:p>
            <a:pPr>
              <a:lnSpc>
                <a:spcPct val="200000"/>
              </a:lnSpc>
            </a:pPr>
            <a:r>
              <a:rPr lang="en-US" b="1" dirty="0" smtClean="0">
                <a:latin typeface="Arial" pitchFamily="34" charset="0"/>
                <a:cs typeface="Arial" pitchFamily="34" charset="0"/>
              </a:rPr>
              <a:t>Source Program</a:t>
            </a:r>
          </a:p>
          <a:p>
            <a:pPr>
              <a:lnSpc>
                <a:spcPct val="150000"/>
              </a:lnSpc>
            </a:pPr>
            <a:r>
              <a:rPr lang="en-US" dirty="0" smtClean="0">
                <a:latin typeface="Arial" pitchFamily="34" charset="0"/>
                <a:cs typeface="Arial" pitchFamily="34" charset="0"/>
              </a:rPr>
              <a:t>MVI A,B0H</a:t>
            </a:r>
          </a:p>
          <a:p>
            <a:pPr>
              <a:lnSpc>
                <a:spcPct val="150000"/>
              </a:lnSpc>
            </a:pPr>
            <a:r>
              <a:rPr lang="en-US" dirty="0" smtClean="0">
                <a:latin typeface="Arial" pitchFamily="34" charset="0"/>
                <a:cs typeface="Arial" pitchFamily="34" charset="0"/>
              </a:rPr>
              <a:t>OUT 0BH			 ; Loads control word (B0H) in the control register.</a:t>
            </a:r>
          </a:p>
          <a:p>
            <a:pPr>
              <a:lnSpc>
                <a:spcPct val="150000"/>
              </a:lnSpc>
            </a:pPr>
            <a:r>
              <a:rPr lang="en-US" dirty="0" smtClean="0">
                <a:latin typeface="Arial" pitchFamily="34" charset="0"/>
                <a:cs typeface="Arial" pitchFamily="34" charset="0"/>
              </a:rPr>
              <a:t>MVI A,30H</a:t>
            </a:r>
          </a:p>
          <a:p>
            <a:pPr>
              <a:lnSpc>
                <a:spcPct val="150000"/>
              </a:lnSpc>
            </a:pPr>
            <a:r>
              <a:rPr lang="en-US" dirty="0" smtClean="0">
                <a:latin typeface="Arial" pitchFamily="34" charset="0"/>
                <a:cs typeface="Arial" pitchFamily="34" charset="0"/>
              </a:rPr>
              <a:t>OUT 0AH			 ; Loads lower byte of (30H)the count.</a:t>
            </a:r>
          </a:p>
          <a:p>
            <a:pPr>
              <a:lnSpc>
                <a:spcPct val="150000"/>
              </a:lnSpc>
            </a:pPr>
            <a:r>
              <a:rPr lang="en-US" dirty="0" smtClean="0">
                <a:latin typeface="Arial" pitchFamily="34" charset="0"/>
                <a:cs typeface="Arial" pitchFamily="34" charset="0"/>
              </a:rPr>
              <a:t>MVI A,C0H 		                ; Loads higher byte (C0H) of the count.</a:t>
            </a:r>
          </a:p>
          <a:p>
            <a:pPr>
              <a:lnSpc>
                <a:spcPct val="150000"/>
              </a:lnSpc>
            </a:pPr>
            <a:r>
              <a:rPr lang="en-US" dirty="0" smtClean="0">
                <a:latin typeface="Arial" pitchFamily="34" charset="0"/>
                <a:cs typeface="Arial" pitchFamily="34" charset="0"/>
              </a:rPr>
              <a:t>OUT 0AH</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273" y="1371600"/>
            <a:ext cx="7611635" cy="2308324"/>
          </a:xfrm>
          <a:prstGeom prst="rect">
            <a:avLst/>
          </a:prstGeom>
        </p:spPr>
        <p:txBody>
          <a:bodyPr wrap="none">
            <a:spAutoFit/>
          </a:bodyPr>
          <a:lstStyle/>
          <a:p>
            <a:pPr algn="ctr"/>
            <a:r>
              <a:rPr lang="en-US" sz="7200" b="1" dirty="0" smtClean="0"/>
              <a:t>8259</a:t>
            </a:r>
          </a:p>
          <a:p>
            <a:pPr algn="ctr"/>
            <a:r>
              <a:rPr lang="en-US" sz="7200" b="1" dirty="0" smtClean="0"/>
              <a:t>Interrupt controller</a:t>
            </a:r>
            <a:endParaRPr lang="en-US" sz="7200" b="1" dirty="0"/>
          </a:p>
        </p:txBody>
      </p:sp>
      <p:sp>
        <p:nvSpPr>
          <p:cNvPr id="5" name="Slide Number Placeholder 4"/>
          <p:cNvSpPr>
            <a:spLocks noGrp="1"/>
          </p:cNvSpPr>
          <p:nvPr>
            <p:ph type="sldNum" sz="quarter" idx="12"/>
          </p:nvPr>
        </p:nvSpPr>
        <p:spPr/>
        <p:txBody>
          <a:bodyPr/>
          <a:lstStyle/>
          <a:p>
            <a:fld id="{8A35EE77-047A-46A0-89E5-2FCADEEBEC53}" type="slidenum">
              <a:rPr lang="en-US" smtClean="0"/>
              <a:pPr/>
              <a:t>241</a:t>
            </a:fld>
            <a:endParaRPr 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685801"/>
            <a:ext cx="8001000" cy="5078313"/>
          </a:xfrm>
          <a:prstGeom prst="rect">
            <a:avLst/>
          </a:prstGeom>
          <a:noFill/>
        </p:spPr>
        <p:txBody>
          <a:bodyPr wrap="square" rtlCol="0">
            <a:spAutoFit/>
          </a:bodyPr>
          <a:lstStyle/>
          <a:p>
            <a:pPr marL="342900" indent="-342900" algn="just">
              <a:lnSpc>
                <a:spcPct val="150000"/>
              </a:lnSpc>
              <a:buFont typeface="Wingdings" pitchFamily="2" charset="2"/>
              <a:buChar char="v"/>
            </a:pPr>
            <a:r>
              <a:rPr lang="en-US" sz="2400" dirty="0" smtClean="0">
                <a:latin typeface="Arial" pitchFamily="34" charset="0"/>
                <a:cs typeface="Arial" pitchFamily="34" charset="0"/>
              </a:rPr>
              <a:t>In 8085 microprocessor we get only 5 hardware  interrupt inputs.  </a:t>
            </a:r>
          </a:p>
          <a:p>
            <a:pPr marL="342900" indent="-342900" algn="just">
              <a:lnSpc>
                <a:spcPct val="150000"/>
              </a:lnSpc>
              <a:buFont typeface="Wingdings" pitchFamily="2" charset="2"/>
              <a:buChar char="v"/>
            </a:pPr>
            <a:r>
              <a:rPr lang="en-US" sz="2400" dirty="0" smtClean="0">
                <a:latin typeface="Arial" pitchFamily="34" charset="0"/>
                <a:cs typeface="Arial" pitchFamily="34" charset="0"/>
              </a:rPr>
              <a:t>For application where we have multiple interrupt sources more than 5, then we need external device called a priority Interrupt Controller. </a:t>
            </a:r>
          </a:p>
          <a:p>
            <a:pPr marL="342900" indent="-342900" algn="just">
              <a:lnSpc>
                <a:spcPct val="150000"/>
              </a:lnSpc>
              <a:buFont typeface="Wingdings" pitchFamily="2" charset="2"/>
              <a:buChar char="v"/>
            </a:pPr>
            <a:r>
              <a:rPr lang="en-US" sz="2400" dirty="0" smtClean="0">
                <a:latin typeface="Arial" pitchFamily="34" charset="0"/>
                <a:cs typeface="Arial" pitchFamily="34" charset="0"/>
              </a:rPr>
              <a:t>By connecting such device we can increase the interrupt handling  capacity of the microprocessor.</a:t>
            </a:r>
          </a:p>
          <a:p>
            <a:pPr marL="342900" indent="-342900" algn="just">
              <a:lnSpc>
                <a:spcPct val="150000"/>
              </a:lnSpc>
              <a:buFont typeface="Wingdings" pitchFamily="2" charset="2"/>
              <a:buChar char="v"/>
            </a:pPr>
            <a:r>
              <a:rPr lang="en-US" sz="2400" dirty="0" smtClean="0">
                <a:latin typeface="Arial" pitchFamily="34" charset="0"/>
                <a:cs typeface="Arial" pitchFamily="34" charset="0"/>
              </a:rPr>
              <a:t>8259 is commonly used PIC, designed for use with INTR &amp; INTA.</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8A35EE77-047A-46A0-89E5-2FCADEEBEC53}" type="slidenum">
              <a:rPr lang="en-US" smtClean="0"/>
              <a:pPr/>
              <a:t>242</a:t>
            </a:fld>
            <a:endParaRPr 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28600"/>
            <a:ext cx="8382000" cy="523220"/>
          </a:xfrm>
          <a:prstGeom prst="rect">
            <a:avLst/>
          </a:prstGeom>
          <a:noFill/>
        </p:spPr>
        <p:txBody>
          <a:bodyPr wrap="square" rtlCol="0">
            <a:spAutoFit/>
          </a:bodyPr>
          <a:lstStyle/>
          <a:p>
            <a:r>
              <a:rPr lang="en-US" sz="2800" b="1" dirty="0" smtClean="0">
                <a:latin typeface="Arial" pitchFamily="34" charset="0"/>
                <a:cs typeface="Arial" pitchFamily="34" charset="0"/>
              </a:rPr>
              <a:t>Features of 8259 </a:t>
            </a:r>
            <a:endParaRPr lang="en-US" b="1" dirty="0">
              <a:latin typeface="Arial" pitchFamily="34" charset="0"/>
              <a:cs typeface="Arial" pitchFamily="34" charset="0"/>
            </a:endParaRPr>
          </a:p>
        </p:txBody>
      </p:sp>
      <p:sp>
        <p:nvSpPr>
          <p:cNvPr id="5" name="TextBox 4"/>
          <p:cNvSpPr txBox="1"/>
          <p:nvPr/>
        </p:nvSpPr>
        <p:spPr>
          <a:xfrm>
            <a:off x="228600" y="762001"/>
            <a:ext cx="8763000" cy="6186309"/>
          </a:xfrm>
          <a:prstGeom prst="rect">
            <a:avLst/>
          </a:prstGeom>
          <a:noFill/>
        </p:spPr>
        <p:txBody>
          <a:bodyPr wrap="square" rtlCol="0">
            <a:spAutoFit/>
          </a:bodyPr>
          <a:lstStyle/>
          <a:p>
            <a:pPr marL="342900" indent="-342900" algn="just">
              <a:lnSpc>
                <a:spcPct val="150000"/>
              </a:lnSpc>
              <a:buFont typeface="Wingdings" pitchFamily="2" charset="2"/>
              <a:buChar char="v"/>
            </a:pPr>
            <a:r>
              <a:rPr lang="en-US" sz="2400" dirty="0" smtClean="0">
                <a:latin typeface="Arial" pitchFamily="34" charset="0"/>
                <a:cs typeface="Arial" pitchFamily="34" charset="0"/>
              </a:rPr>
              <a:t>It can manage 8 priority interrupts. This is equivalent to providing 8 interrupt pins on the processor in place of INTR pin.</a:t>
            </a:r>
          </a:p>
          <a:p>
            <a:pPr marL="342900" indent="-342900" algn="just">
              <a:lnSpc>
                <a:spcPct val="150000"/>
              </a:lnSpc>
              <a:buFont typeface="Wingdings" pitchFamily="2" charset="2"/>
              <a:buChar char="v"/>
            </a:pPr>
            <a:r>
              <a:rPr lang="en-US" sz="2400" dirty="0" smtClean="0">
                <a:latin typeface="Arial" pitchFamily="34" charset="0"/>
                <a:cs typeface="Arial" pitchFamily="34" charset="0"/>
              </a:rPr>
              <a:t>It is possible to locate vector table for these additional interrupts anywhere in the memory map.</a:t>
            </a:r>
          </a:p>
          <a:p>
            <a:pPr marL="342900" indent="-342900" algn="just">
              <a:lnSpc>
                <a:spcPct val="150000"/>
              </a:lnSpc>
              <a:buFont typeface="Wingdings" pitchFamily="2" charset="2"/>
              <a:buChar char="v"/>
            </a:pPr>
            <a:r>
              <a:rPr lang="en-US" sz="2400" dirty="0" smtClean="0">
                <a:latin typeface="Arial" pitchFamily="34" charset="0"/>
                <a:cs typeface="Arial" pitchFamily="34" charset="0"/>
              </a:rPr>
              <a:t>By cascading nine 8259 it is possible to get 64 priority interrupts.</a:t>
            </a:r>
          </a:p>
          <a:p>
            <a:pPr marL="342900" indent="-342900" algn="just">
              <a:lnSpc>
                <a:spcPct val="150000"/>
              </a:lnSpc>
              <a:buFont typeface="Wingdings" pitchFamily="2" charset="2"/>
              <a:buChar char="v"/>
            </a:pPr>
            <a:r>
              <a:rPr lang="en-US" sz="2400" dirty="0" smtClean="0">
                <a:latin typeface="Arial" pitchFamily="34" charset="0"/>
                <a:cs typeface="Arial" pitchFamily="34" charset="0"/>
              </a:rPr>
              <a:t>Individual interrupts could be masked by interrupt mask register.</a:t>
            </a:r>
          </a:p>
          <a:p>
            <a:pPr marL="342900" indent="-342900" algn="just">
              <a:lnSpc>
                <a:spcPct val="150000"/>
              </a:lnSpc>
              <a:buFont typeface="Wingdings" pitchFamily="2" charset="2"/>
              <a:buChar char="v"/>
            </a:pPr>
            <a:r>
              <a:rPr lang="en-US" sz="2400" dirty="0" smtClean="0">
                <a:latin typeface="Arial" pitchFamily="34" charset="0"/>
                <a:cs typeface="Arial" pitchFamily="34" charset="0"/>
              </a:rPr>
              <a:t>8259 can be programmed as either level triggered or edge triggered.</a:t>
            </a:r>
            <a:endParaRPr lang="en-US" sz="2400" dirty="0"/>
          </a:p>
        </p:txBody>
      </p:sp>
      <p:sp>
        <p:nvSpPr>
          <p:cNvPr id="6" name="Slide Number Placeholder 5"/>
          <p:cNvSpPr>
            <a:spLocks noGrp="1"/>
          </p:cNvSpPr>
          <p:nvPr>
            <p:ph type="sldNum" sz="quarter" idx="12"/>
          </p:nvPr>
        </p:nvSpPr>
        <p:spPr/>
        <p:txBody>
          <a:bodyPr/>
          <a:lstStyle/>
          <a:p>
            <a:fld id="{8A35EE77-047A-46A0-89E5-2FCADEEBEC53}" type="slidenum">
              <a:rPr lang="en-US" smtClean="0"/>
              <a:pPr/>
              <a:t>243</a:t>
            </a:fld>
            <a:endParaRPr lang="en-US"/>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p:cNvPicPr>
            <a:picLocks noChangeAspect="1" noChangeArrowheads="1"/>
          </p:cNvPicPr>
          <p:nvPr/>
        </p:nvPicPr>
        <p:blipFill>
          <a:blip r:embed="rId2" cstate="print"/>
          <a:srcRect/>
          <a:stretch>
            <a:fillRect/>
          </a:stretch>
        </p:blipFill>
        <p:spPr bwMode="auto">
          <a:xfrm>
            <a:off x="0" y="304800"/>
            <a:ext cx="9144000" cy="6248401"/>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244</a:t>
            </a:fld>
            <a:endParaRPr lang="en-US"/>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245</a:t>
            </a:fld>
            <a:endParaRPr lang="en-US"/>
          </a:p>
        </p:txBody>
      </p:sp>
      <p:sp>
        <p:nvSpPr>
          <p:cNvPr id="5" name="Rectangle 4"/>
          <p:cNvSpPr/>
          <p:nvPr/>
        </p:nvSpPr>
        <p:spPr>
          <a:xfrm>
            <a:off x="0" y="0"/>
            <a:ext cx="9144000" cy="6100388"/>
          </a:xfrm>
          <a:prstGeom prst="rect">
            <a:avLst/>
          </a:prstGeom>
        </p:spPr>
        <p:txBody>
          <a:bodyPr wrap="square">
            <a:spAutoFit/>
          </a:bodyPr>
          <a:lstStyle/>
          <a:p>
            <a:pPr marL="342900" indent="-342900" algn="just">
              <a:lnSpc>
                <a:spcPct val="200000"/>
              </a:lnSpc>
              <a:buFont typeface="+mj-lt"/>
              <a:buAutoNum type="arabicPeriod"/>
            </a:pPr>
            <a:r>
              <a:rPr lang="en-US" b="1" dirty="0" smtClean="0">
                <a:latin typeface="Arial" pitchFamily="34" charset="0"/>
                <a:cs typeface="Arial" pitchFamily="34" charset="0"/>
              </a:rPr>
              <a:t>INTERRUPT REQUEST REGISTER (IRR) AND IN-SERVICE REGISTER (ISR): - </a:t>
            </a:r>
            <a:r>
              <a:rPr lang="en-US" dirty="0" smtClean="0">
                <a:latin typeface="Arial" pitchFamily="34" charset="0"/>
                <a:cs typeface="Arial" pitchFamily="34" charset="0"/>
              </a:rPr>
              <a:t>The interrupts at the IR input lines are handled by two registers in cascade, the Interrupt Request Register (IRR) and the In-Service (ISR). The IRR is used to store all the interrupt levels which are requesting service; and the ISR is used to store all the interrupt levels which are being serviced.</a:t>
            </a:r>
          </a:p>
          <a:p>
            <a:pPr marL="342900" indent="-342900" algn="just">
              <a:lnSpc>
                <a:spcPct val="200000"/>
              </a:lnSpc>
              <a:buFont typeface="+mj-lt"/>
              <a:buAutoNum type="arabicPeriod"/>
            </a:pPr>
            <a:r>
              <a:rPr lang="en-US" b="1" dirty="0" smtClean="0">
                <a:latin typeface="Arial" pitchFamily="34" charset="0"/>
                <a:cs typeface="Arial" pitchFamily="34" charset="0"/>
              </a:rPr>
              <a:t>PRIORITY RESOLVER: - </a:t>
            </a:r>
            <a:r>
              <a:rPr lang="en-US" dirty="0" smtClean="0">
                <a:latin typeface="Arial" pitchFamily="34" charset="0"/>
                <a:cs typeface="Arial" pitchFamily="34" charset="0"/>
              </a:rPr>
              <a:t>This logic block determines the priorities of the bits set in the IRR. The highest priority is selected and </a:t>
            </a:r>
            <a:r>
              <a:rPr lang="en-US" dirty="0" err="1" smtClean="0">
                <a:latin typeface="Arial" pitchFamily="34" charset="0"/>
                <a:cs typeface="Arial" pitchFamily="34" charset="0"/>
              </a:rPr>
              <a:t>strobed</a:t>
            </a:r>
            <a:r>
              <a:rPr lang="en-US" dirty="0" smtClean="0">
                <a:latin typeface="Arial" pitchFamily="34" charset="0"/>
                <a:cs typeface="Arial" pitchFamily="34" charset="0"/>
              </a:rPr>
              <a:t> into the corresponding bit of the ISR during INTA pulse.</a:t>
            </a:r>
          </a:p>
          <a:p>
            <a:pPr marL="342900" indent="-342900" algn="just">
              <a:lnSpc>
                <a:spcPct val="200000"/>
              </a:lnSpc>
              <a:buFont typeface="+mj-lt"/>
              <a:buAutoNum type="arabicPeriod"/>
            </a:pPr>
            <a:r>
              <a:rPr lang="en-US" b="1" dirty="0" smtClean="0">
                <a:latin typeface="Arial" pitchFamily="34" charset="0"/>
                <a:cs typeface="Arial" pitchFamily="34" charset="0"/>
              </a:rPr>
              <a:t>INTERRUPT MASK REGISTER (IMR): - </a:t>
            </a:r>
            <a:r>
              <a:rPr lang="en-US" dirty="0" smtClean="0">
                <a:latin typeface="Arial" pitchFamily="34" charset="0"/>
                <a:cs typeface="Arial" pitchFamily="34" charset="0"/>
              </a:rPr>
              <a:t>The IMR stores the bits which mask the interrupt lines to be masked. The IMR operates on the IRR. Masking of a higher priority input will not affect the interrupt request lines of lower quality.</a:t>
            </a:r>
            <a:endParaRPr lang="en-US" dirty="0">
              <a:latin typeface="Arial" pitchFamily="34" charset="0"/>
              <a:cs typeface="Arial" pitchFamily="34" charset="0"/>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246</a:t>
            </a:fld>
            <a:endParaRPr lang="en-US"/>
          </a:p>
        </p:txBody>
      </p:sp>
      <p:sp>
        <p:nvSpPr>
          <p:cNvPr id="5" name="Rectangle 4"/>
          <p:cNvSpPr/>
          <p:nvPr/>
        </p:nvSpPr>
        <p:spPr>
          <a:xfrm>
            <a:off x="0" y="0"/>
            <a:ext cx="9144000" cy="4524315"/>
          </a:xfrm>
          <a:prstGeom prst="rect">
            <a:avLst/>
          </a:prstGeom>
        </p:spPr>
        <p:txBody>
          <a:bodyPr wrap="square">
            <a:spAutoFit/>
          </a:bodyPr>
          <a:lstStyle/>
          <a:p>
            <a:pPr marL="342900" indent="-342900" algn="just">
              <a:lnSpc>
                <a:spcPct val="200000"/>
              </a:lnSpc>
            </a:pPr>
            <a:r>
              <a:rPr lang="en-US" b="1" dirty="0" smtClean="0">
                <a:latin typeface="Arial" pitchFamily="34" charset="0"/>
                <a:cs typeface="Arial" pitchFamily="34" charset="0"/>
              </a:rPr>
              <a:t>DATA BUS BUFFER : -</a:t>
            </a:r>
            <a:r>
              <a:rPr lang="en-US" dirty="0" smtClean="0">
                <a:latin typeface="Arial" pitchFamily="34" charset="0"/>
                <a:cs typeface="Arial" pitchFamily="34" charset="0"/>
              </a:rPr>
              <a:t>This 3-state, bidirectional 8-bit buffer is used to interface the 8259A to the system Data Bus. Control words and status information are transferred through the Data Bus Buffer.</a:t>
            </a:r>
          </a:p>
          <a:p>
            <a:pPr marL="342900" indent="-342900" algn="just">
              <a:lnSpc>
                <a:spcPct val="200000"/>
              </a:lnSpc>
            </a:pPr>
            <a:r>
              <a:rPr lang="en-US" b="1" dirty="0" smtClean="0">
                <a:latin typeface="Arial" pitchFamily="34" charset="0"/>
                <a:cs typeface="Arial" pitchFamily="34" charset="0"/>
              </a:rPr>
              <a:t>READ/WRITE CONTROL LOGIC: - </a:t>
            </a:r>
            <a:r>
              <a:rPr lang="en-US" dirty="0" smtClean="0">
                <a:latin typeface="Arial" pitchFamily="34" charset="0"/>
                <a:cs typeface="Arial" pitchFamily="34" charset="0"/>
              </a:rPr>
              <a:t>The function of this block is to accept Output commands from the CPU. It contains the Initialization Command Word (ICW) registers and Operation Command Word (OCW) registers which store the various control formats for device operation. This function block also allows the status of the 8259A to be transferred onto the Data Bus.</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247</a:t>
            </a:fld>
            <a:endParaRPr lang="en-US"/>
          </a:p>
        </p:txBody>
      </p:sp>
      <p:sp>
        <p:nvSpPr>
          <p:cNvPr id="5" name="Rectangle 4"/>
          <p:cNvSpPr/>
          <p:nvPr/>
        </p:nvSpPr>
        <p:spPr>
          <a:xfrm>
            <a:off x="0" y="457200"/>
            <a:ext cx="8839200" cy="3970318"/>
          </a:xfrm>
          <a:prstGeom prst="rect">
            <a:avLst/>
          </a:prstGeom>
        </p:spPr>
        <p:txBody>
          <a:bodyPr wrap="square">
            <a:spAutoFit/>
          </a:bodyPr>
          <a:lstStyle/>
          <a:p>
            <a:pPr marL="342900" indent="-342900" algn="just">
              <a:lnSpc>
                <a:spcPct val="200000"/>
              </a:lnSpc>
            </a:pPr>
            <a:r>
              <a:rPr lang="en-US" b="1" dirty="0" smtClean="0">
                <a:latin typeface="Arial" pitchFamily="34" charset="0"/>
                <a:cs typeface="Arial" pitchFamily="34" charset="0"/>
              </a:rPr>
              <a:t>THE CASCADE BUFFER/COMPARATOR : - </a:t>
            </a:r>
            <a:r>
              <a:rPr lang="en-US" dirty="0" smtClean="0">
                <a:latin typeface="Arial" pitchFamily="34" charset="0"/>
                <a:cs typeface="Arial" pitchFamily="34" charset="0"/>
              </a:rPr>
              <a:t>This function block stores and compares the IDs of all 8259A's used in the system. The associated three I/O pins (CAS0-2) are outputs when the 8259A is used as a master and are inputs when the 8259A is used as a slave. As a master, the 8259A sends the ID of the interrupting slave device onto the CAS0±2 lines. The slave thus selected will send its preprogrammed subroutine address onto the Data Bus during the next one or two consecutive INTA pulses. </a:t>
            </a:r>
            <a:endParaRPr lang="en-US" dirty="0">
              <a:latin typeface="Arial" pitchFamily="34" charset="0"/>
              <a:cs typeface="Arial" pitchFamily="34" charset="0"/>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248</a:t>
            </a:fld>
            <a:endParaRPr lang="en-US"/>
          </a:p>
        </p:txBody>
      </p:sp>
      <p:sp>
        <p:nvSpPr>
          <p:cNvPr id="5" name="Rectangle 4"/>
          <p:cNvSpPr/>
          <p:nvPr/>
        </p:nvSpPr>
        <p:spPr>
          <a:xfrm>
            <a:off x="228600" y="1"/>
            <a:ext cx="3759362" cy="461665"/>
          </a:xfrm>
          <a:prstGeom prst="rect">
            <a:avLst/>
          </a:prstGeom>
        </p:spPr>
        <p:txBody>
          <a:bodyPr wrap="none">
            <a:spAutoFit/>
          </a:bodyPr>
          <a:lstStyle/>
          <a:p>
            <a:r>
              <a:rPr lang="en-US" sz="2400" b="1" dirty="0" smtClean="0">
                <a:latin typeface="Arial" pitchFamily="34" charset="0"/>
                <a:cs typeface="Arial" pitchFamily="34" charset="0"/>
              </a:rPr>
              <a:t>INTERRUPT SEQUENCE</a:t>
            </a:r>
            <a:endParaRPr lang="en-US" sz="2400" b="1" dirty="0">
              <a:latin typeface="Arial" pitchFamily="34" charset="0"/>
              <a:cs typeface="Arial" pitchFamily="34" charset="0"/>
            </a:endParaRPr>
          </a:p>
        </p:txBody>
      </p:sp>
      <p:sp>
        <p:nvSpPr>
          <p:cNvPr id="6" name="Rectangle 5"/>
          <p:cNvSpPr/>
          <p:nvPr/>
        </p:nvSpPr>
        <p:spPr>
          <a:xfrm>
            <a:off x="0" y="685800"/>
            <a:ext cx="8839200" cy="4524315"/>
          </a:xfrm>
          <a:prstGeom prst="rect">
            <a:avLst/>
          </a:prstGeom>
        </p:spPr>
        <p:txBody>
          <a:bodyPr wrap="square">
            <a:spAutoFit/>
          </a:bodyPr>
          <a:lstStyle/>
          <a:p>
            <a:pPr>
              <a:lnSpc>
                <a:spcPct val="200000"/>
              </a:lnSpc>
            </a:pPr>
            <a:r>
              <a:rPr lang="en-US" dirty="0" smtClean="0">
                <a:latin typeface="Arial" pitchFamily="34" charset="0"/>
                <a:cs typeface="Arial" pitchFamily="34" charset="0"/>
              </a:rPr>
              <a:t>The events occur as follows in an MCS-80/85 system:</a:t>
            </a:r>
          </a:p>
          <a:p>
            <a:pPr marL="342900" indent="-342900" algn="just">
              <a:lnSpc>
                <a:spcPct val="200000"/>
              </a:lnSpc>
              <a:buFont typeface="Wingdings" pitchFamily="2" charset="2"/>
              <a:buChar char="v"/>
            </a:pPr>
            <a:r>
              <a:rPr lang="en-US" dirty="0" smtClean="0">
                <a:latin typeface="Arial" pitchFamily="34" charset="0"/>
                <a:cs typeface="Arial" pitchFamily="34" charset="0"/>
              </a:rPr>
              <a:t>One or more of the INTERRUPT REQUEST lines (IR7±0) are raised high, setting the corresponding IRR bit(s).</a:t>
            </a:r>
          </a:p>
          <a:p>
            <a:pPr marL="342900" indent="-342900" algn="just">
              <a:lnSpc>
                <a:spcPct val="200000"/>
              </a:lnSpc>
              <a:buFont typeface="Wingdings" pitchFamily="2" charset="2"/>
              <a:buChar char="v"/>
            </a:pPr>
            <a:r>
              <a:rPr lang="en-US" dirty="0" smtClean="0">
                <a:latin typeface="Arial" pitchFamily="34" charset="0"/>
                <a:cs typeface="Arial" pitchFamily="34" charset="0"/>
              </a:rPr>
              <a:t>The 8259A evaluates these requests, The priority resolver checks three registers: IRR for interrupt requests, the IMR for masking bits, &amp; the ISR for the interrupt request being served, it resolves the priority and sends an INT to the CPU, if appropriate.</a:t>
            </a:r>
          </a:p>
          <a:p>
            <a:pPr marL="342900" indent="-342900" algn="just">
              <a:lnSpc>
                <a:spcPct val="200000"/>
              </a:lnSpc>
              <a:buFont typeface="Wingdings" pitchFamily="2" charset="2"/>
              <a:buChar char="v"/>
            </a:pPr>
            <a:r>
              <a:rPr lang="en-US" dirty="0" smtClean="0">
                <a:latin typeface="Arial" pitchFamily="34" charset="0"/>
                <a:cs typeface="Arial" pitchFamily="34" charset="0"/>
              </a:rPr>
              <a:t>The CPU acknowledges the INT and responds with an INTA pulse.</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249</a:t>
            </a:fld>
            <a:endParaRPr lang="en-US"/>
          </a:p>
        </p:txBody>
      </p:sp>
      <p:sp>
        <p:nvSpPr>
          <p:cNvPr id="5" name="Rectangle 4"/>
          <p:cNvSpPr/>
          <p:nvPr/>
        </p:nvSpPr>
        <p:spPr>
          <a:xfrm>
            <a:off x="0" y="685800"/>
            <a:ext cx="8686800" cy="5078313"/>
          </a:xfrm>
          <a:prstGeom prst="rect">
            <a:avLst/>
          </a:prstGeom>
        </p:spPr>
        <p:txBody>
          <a:bodyPr wrap="square">
            <a:spAutoFit/>
          </a:bodyPr>
          <a:lstStyle/>
          <a:p>
            <a:pPr marL="342900" indent="-342900" algn="just">
              <a:lnSpc>
                <a:spcPct val="200000"/>
              </a:lnSpc>
              <a:buFont typeface="Wingdings" pitchFamily="2" charset="2"/>
              <a:buChar char="v"/>
            </a:pPr>
            <a:r>
              <a:rPr lang="en-US" dirty="0" smtClean="0">
                <a:latin typeface="Arial" pitchFamily="34" charset="0"/>
                <a:cs typeface="Arial" pitchFamily="34" charset="0"/>
              </a:rPr>
              <a:t>Upon receiving an INTA from the CPU group, the highest priority ISR bit is set, and the corresponding IRR bit is reset. The 8259A will also release a CALL instruction code (11001101) onto the 8-bit Data Bus through its D7±0 pins.</a:t>
            </a:r>
          </a:p>
          <a:p>
            <a:pPr marL="342900" indent="-342900" algn="just">
              <a:lnSpc>
                <a:spcPct val="200000"/>
              </a:lnSpc>
              <a:buFont typeface="Wingdings" pitchFamily="2" charset="2"/>
              <a:buChar char="v"/>
            </a:pPr>
            <a:r>
              <a:rPr lang="en-US" dirty="0" smtClean="0">
                <a:latin typeface="Arial" pitchFamily="34" charset="0"/>
                <a:cs typeface="Arial" pitchFamily="34" charset="0"/>
              </a:rPr>
              <a:t>This CALL instruction will initiate two more INTA pulses to be sent to the 8259A from the CPU group.</a:t>
            </a:r>
          </a:p>
          <a:p>
            <a:pPr marL="342900" indent="-342900" algn="just">
              <a:lnSpc>
                <a:spcPct val="200000"/>
              </a:lnSpc>
              <a:buFont typeface="Wingdings" pitchFamily="2" charset="2"/>
              <a:buChar char="v"/>
            </a:pPr>
            <a:r>
              <a:rPr lang="en-US" dirty="0" smtClean="0">
                <a:latin typeface="Arial" pitchFamily="34" charset="0"/>
                <a:cs typeface="Arial" pitchFamily="34" charset="0"/>
              </a:rPr>
              <a:t>These two INTA pulses allow the 8259A to release its preprogrammed subroutine address onto the Data Bus. The lower 8-bit address is released at the first INTA pulse and the higher 8-bit address is released at the second INTA pulse.   </a:t>
            </a:r>
            <a:endParaRPr lang="en-US" dirty="0">
              <a:latin typeface="Arial"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 y="609600"/>
            <a:ext cx="9144001" cy="17526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2" y="2514600"/>
            <a:ext cx="9143999" cy="2057400"/>
          </a:xfrm>
          <a:prstGeom prst="rect">
            <a:avLst/>
          </a:prstGeom>
          <a:noFill/>
          <a:ln w="9525">
            <a:noFill/>
            <a:miter lim="800000"/>
            <a:headEnd/>
            <a:tailEnd/>
          </a:ln>
        </p:spPr>
      </p:pic>
      <p:pic>
        <p:nvPicPr>
          <p:cNvPr id="5125" name="Picture 5"/>
          <p:cNvPicPr>
            <a:picLocks noChangeAspect="1" noChangeArrowheads="1"/>
          </p:cNvPicPr>
          <p:nvPr/>
        </p:nvPicPr>
        <p:blipFill>
          <a:blip r:embed="rId4" cstate="print"/>
          <a:srcRect/>
          <a:stretch>
            <a:fillRect/>
          </a:stretch>
        </p:blipFill>
        <p:spPr bwMode="auto">
          <a:xfrm>
            <a:off x="4419600" y="4495800"/>
            <a:ext cx="3066000" cy="2175318"/>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25</a:t>
            </a:fld>
            <a:endParaRPr 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250</a:t>
            </a:fld>
            <a:endParaRPr lang="en-US"/>
          </a:p>
        </p:txBody>
      </p:sp>
      <p:sp>
        <p:nvSpPr>
          <p:cNvPr id="5" name="Rectangle 4"/>
          <p:cNvSpPr/>
          <p:nvPr/>
        </p:nvSpPr>
        <p:spPr>
          <a:xfrm>
            <a:off x="2362200" y="152400"/>
            <a:ext cx="3741922" cy="461665"/>
          </a:xfrm>
          <a:prstGeom prst="rect">
            <a:avLst/>
          </a:prstGeom>
        </p:spPr>
        <p:txBody>
          <a:bodyPr wrap="none">
            <a:spAutoFit/>
          </a:bodyPr>
          <a:lstStyle/>
          <a:p>
            <a:r>
              <a:rPr lang="en-US" sz="2400" b="1" dirty="0" smtClean="0"/>
              <a:t>PROGRAMMING THE 8259A</a:t>
            </a:r>
            <a:endParaRPr lang="en-US" sz="2400" b="1" dirty="0"/>
          </a:p>
        </p:txBody>
      </p:sp>
      <p:sp>
        <p:nvSpPr>
          <p:cNvPr id="6" name="Rectangle 5"/>
          <p:cNvSpPr/>
          <p:nvPr/>
        </p:nvSpPr>
        <p:spPr>
          <a:xfrm>
            <a:off x="228600" y="749276"/>
            <a:ext cx="8915400" cy="6186309"/>
          </a:xfrm>
          <a:prstGeom prst="rect">
            <a:avLst/>
          </a:prstGeom>
        </p:spPr>
        <p:txBody>
          <a:bodyPr wrap="square">
            <a:spAutoFit/>
          </a:bodyPr>
          <a:lstStyle/>
          <a:p>
            <a:pPr algn="just">
              <a:lnSpc>
                <a:spcPct val="200000"/>
              </a:lnSpc>
            </a:pPr>
            <a:r>
              <a:rPr lang="en-US" dirty="0" smtClean="0"/>
              <a:t>The 8259A accepts two types of command words generated by the CPU:</a:t>
            </a:r>
          </a:p>
          <a:p>
            <a:pPr marL="342900" indent="-342900" algn="just">
              <a:lnSpc>
                <a:spcPct val="200000"/>
              </a:lnSpc>
              <a:buAutoNum type="arabicPeriod"/>
            </a:pPr>
            <a:r>
              <a:rPr lang="en-US" dirty="0" smtClean="0"/>
              <a:t>Initialization Command Words (ICWs): Before normal operation can begin, each 8259A in the system must be brought to a starting point by a sequence of 2 to 4 bytes timed by WR pulses.</a:t>
            </a:r>
          </a:p>
          <a:p>
            <a:pPr marL="342900" indent="-342900" algn="just">
              <a:lnSpc>
                <a:spcPct val="200000"/>
              </a:lnSpc>
              <a:buAutoNum type="arabicPeriod"/>
            </a:pPr>
            <a:r>
              <a:rPr lang="en-US" dirty="0" smtClean="0"/>
              <a:t>Operation Command Words (OCWs): These are the command words which command the 8259A to operate in various interrupt modes. These modes are:</a:t>
            </a:r>
          </a:p>
          <a:p>
            <a:pPr algn="just">
              <a:lnSpc>
                <a:spcPct val="200000"/>
              </a:lnSpc>
            </a:pPr>
            <a:r>
              <a:rPr lang="en-US" dirty="0" smtClean="0"/>
              <a:t>	a. Fully nested mode</a:t>
            </a:r>
          </a:p>
          <a:p>
            <a:pPr algn="just">
              <a:lnSpc>
                <a:spcPct val="200000"/>
              </a:lnSpc>
            </a:pPr>
            <a:r>
              <a:rPr lang="en-US" dirty="0" smtClean="0"/>
              <a:t>	b. Rotating priority mode</a:t>
            </a:r>
          </a:p>
          <a:p>
            <a:pPr algn="just">
              <a:lnSpc>
                <a:spcPct val="200000"/>
              </a:lnSpc>
            </a:pPr>
            <a:r>
              <a:rPr lang="en-US" dirty="0" smtClean="0"/>
              <a:t>	c. Special mask mode</a:t>
            </a:r>
          </a:p>
          <a:p>
            <a:pPr algn="just">
              <a:lnSpc>
                <a:spcPct val="200000"/>
              </a:lnSpc>
            </a:pPr>
            <a:r>
              <a:rPr lang="en-US" dirty="0" smtClean="0"/>
              <a:t>	d. Polled mode</a:t>
            </a:r>
          </a:p>
          <a:p>
            <a:pPr algn="just">
              <a:lnSpc>
                <a:spcPct val="200000"/>
              </a:lnSpc>
            </a:pPr>
            <a:r>
              <a:rPr lang="en-US" dirty="0" smtClean="0"/>
              <a:t>The OCWs can be written into the 8259A anytime after initialization.</a:t>
            </a:r>
            <a:endParaRPr lang="en-US" dirty="0"/>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251</a:t>
            </a:fld>
            <a:endParaRPr lang="en-US"/>
          </a:p>
        </p:txBody>
      </p:sp>
      <p:sp>
        <p:nvSpPr>
          <p:cNvPr id="5" name="TextBox 4"/>
          <p:cNvSpPr txBox="1"/>
          <p:nvPr/>
        </p:nvSpPr>
        <p:spPr>
          <a:xfrm>
            <a:off x="990600" y="381001"/>
            <a:ext cx="6934200" cy="523220"/>
          </a:xfrm>
          <a:prstGeom prst="rect">
            <a:avLst/>
          </a:prstGeom>
          <a:noFill/>
        </p:spPr>
        <p:txBody>
          <a:bodyPr wrap="square" rtlCol="0">
            <a:spAutoFit/>
          </a:bodyPr>
          <a:lstStyle/>
          <a:p>
            <a:r>
              <a:rPr lang="en-US" sz="2800" b="1" dirty="0" smtClean="0">
                <a:latin typeface="Arial" pitchFamily="34" charset="0"/>
                <a:cs typeface="Arial" pitchFamily="34" charset="0"/>
              </a:rPr>
              <a:t>PRIORITY MODES OF OPERATION</a:t>
            </a:r>
            <a:endParaRPr lang="en-US" sz="2800" b="1" dirty="0">
              <a:latin typeface="Arial" pitchFamily="34" charset="0"/>
              <a:cs typeface="Arial" pitchFamily="34" charset="0"/>
            </a:endParaRPr>
          </a:p>
        </p:txBody>
      </p:sp>
      <p:sp>
        <p:nvSpPr>
          <p:cNvPr id="6" name="TextBox 5"/>
          <p:cNvSpPr txBox="1"/>
          <p:nvPr/>
        </p:nvSpPr>
        <p:spPr>
          <a:xfrm>
            <a:off x="457200" y="1066801"/>
            <a:ext cx="6934200" cy="3539430"/>
          </a:xfrm>
          <a:prstGeom prst="rect">
            <a:avLst/>
          </a:prstGeom>
          <a:noFill/>
        </p:spPr>
        <p:txBody>
          <a:bodyPr wrap="square" rtlCol="0">
            <a:spAutoFit/>
          </a:bodyPr>
          <a:lstStyle/>
          <a:p>
            <a:pPr marL="342900" indent="-342900">
              <a:lnSpc>
                <a:spcPct val="200000"/>
              </a:lnSpc>
              <a:buAutoNum type="arabicPeriod"/>
            </a:pPr>
            <a:r>
              <a:rPr lang="en-US" sz="2800" dirty="0" smtClean="0"/>
              <a:t>Fully Nested Mode (FNM)</a:t>
            </a:r>
          </a:p>
          <a:p>
            <a:pPr marL="342900" indent="-342900">
              <a:lnSpc>
                <a:spcPct val="200000"/>
              </a:lnSpc>
              <a:buAutoNum type="arabicPeriod"/>
            </a:pPr>
            <a:r>
              <a:rPr lang="en-US" sz="2800" dirty="0" smtClean="0"/>
              <a:t>Rotating Priority Mode</a:t>
            </a:r>
          </a:p>
          <a:p>
            <a:pPr marL="342900" indent="-342900">
              <a:lnSpc>
                <a:spcPct val="200000"/>
              </a:lnSpc>
              <a:buAutoNum type="arabicPeriod"/>
            </a:pPr>
            <a:r>
              <a:rPr lang="en-US" sz="2800" dirty="0" smtClean="0"/>
              <a:t>Special Mask Mode</a:t>
            </a:r>
          </a:p>
          <a:p>
            <a:pPr marL="342900" indent="-342900">
              <a:lnSpc>
                <a:spcPct val="200000"/>
              </a:lnSpc>
              <a:buAutoNum type="arabicPeriod"/>
            </a:pPr>
            <a:r>
              <a:rPr lang="en-US" sz="2800" dirty="0" smtClean="0"/>
              <a:t>Poll Mode</a:t>
            </a:r>
            <a:endParaRPr lang="en-US" sz="2800" dirty="0"/>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252</a:t>
            </a:fld>
            <a:endParaRPr lang="en-US"/>
          </a:p>
        </p:txBody>
      </p:sp>
      <p:sp>
        <p:nvSpPr>
          <p:cNvPr id="5" name="Rectangle 4"/>
          <p:cNvSpPr/>
          <p:nvPr/>
        </p:nvSpPr>
        <p:spPr>
          <a:xfrm>
            <a:off x="0" y="1"/>
            <a:ext cx="9144000" cy="6047809"/>
          </a:xfrm>
          <a:prstGeom prst="rect">
            <a:avLst/>
          </a:prstGeom>
        </p:spPr>
        <p:txBody>
          <a:bodyPr wrap="square">
            <a:spAutoFit/>
          </a:bodyPr>
          <a:lstStyle/>
          <a:p>
            <a:pPr algn="just">
              <a:lnSpc>
                <a:spcPct val="150000"/>
              </a:lnSpc>
            </a:pPr>
            <a:r>
              <a:rPr lang="en-US" b="1" dirty="0" smtClean="0">
                <a:latin typeface="Arial" pitchFamily="34" charset="0"/>
                <a:cs typeface="Arial" pitchFamily="34" charset="0"/>
              </a:rPr>
              <a:t>Fully Nested Mode</a:t>
            </a:r>
          </a:p>
          <a:p>
            <a:pPr marL="342900" indent="-342900" algn="just">
              <a:lnSpc>
                <a:spcPct val="200000"/>
              </a:lnSpc>
              <a:buFont typeface="Wingdings" pitchFamily="2" charset="2"/>
              <a:buChar char="v"/>
            </a:pPr>
            <a:r>
              <a:rPr lang="en-US" dirty="0" smtClean="0">
                <a:latin typeface="Arial" pitchFamily="34" charset="0"/>
                <a:cs typeface="Arial" pitchFamily="34" charset="0"/>
              </a:rPr>
              <a:t>This mode is entered after initialization so it is called as default mode. The interrupt requests are ordered in priority from 0 through 7 (0 highest). </a:t>
            </a:r>
          </a:p>
          <a:p>
            <a:pPr marL="342900" indent="-342900" algn="just">
              <a:lnSpc>
                <a:spcPct val="200000"/>
              </a:lnSpc>
              <a:buFont typeface="Wingdings" pitchFamily="2" charset="2"/>
              <a:buChar char="v"/>
            </a:pPr>
            <a:r>
              <a:rPr lang="en-US" dirty="0" smtClean="0">
                <a:latin typeface="Arial" pitchFamily="34" charset="0"/>
                <a:cs typeface="Arial" pitchFamily="34" charset="0"/>
              </a:rPr>
              <a:t>When an interrupt is acknowledged the highest priority request is determined and its vector placed on the bus. </a:t>
            </a:r>
          </a:p>
          <a:p>
            <a:pPr marL="342900" indent="-342900" algn="just">
              <a:lnSpc>
                <a:spcPct val="200000"/>
              </a:lnSpc>
              <a:buFont typeface="Wingdings" pitchFamily="2" charset="2"/>
              <a:buChar char="v"/>
            </a:pPr>
            <a:r>
              <a:rPr lang="en-US" dirty="0" smtClean="0">
                <a:latin typeface="Arial" pitchFamily="34" charset="0"/>
                <a:cs typeface="Arial" pitchFamily="34" charset="0"/>
              </a:rPr>
              <a:t>Additionally, a bit of the Interrupt Service register (ISO-7) is set. This bit remains set until the microprocessor issues an End of Interrupt (EOI) command immediately before returning from the service routine, or if AEOI (Automatic End of Interrupt) bit is set, until the trailing edge of the last INTA.</a:t>
            </a:r>
          </a:p>
          <a:p>
            <a:pPr marL="342900" indent="-342900" algn="just">
              <a:lnSpc>
                <a:spcPct val="200000"/>
              </a:lnSpc>
              <a:buFont typeface="Wingdings" pitchFamily="2" charset="2"/>
              <a:buChar char="v"/>
            </a:pPr>
            <a:r>
              <a:rPr lang="en-US" dirty="0" smtClean="0">
                <a:latin typeface="Arial" pitchFamily="34" charset="0"/>
                <a:cs typeface="Arial" pitchFamily="34" charset="0"/>
              </a:rPr>
              <a:t>While the IS bit is set, all further interrupts of the same or lower priority are inhibited, while higher levels will generate an interrupt.</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253</a:t>
            </a:fld>
            <a:endParaRPr lang="en-US"/>
          </a:p>
        </p:txBody>
      </p:sp>
      <p:sp>
        <p:nvSpPr>
          <p:cNvPr id="5" name="TextBox 4"/>
          <p:cNvSpPr txBox="1"/>
          <p:nvPr/>
        </p:nvSpPr>
        <p:spPr>
          <a:xfrm>
            <a:off x="0" y="0"/>
            <a:ext cx="7772400" cy="461665"/>
          </a:xfrm>
          <a:prstGeom prst="rect">
            <a:avLst/>
          </a:prstGeom>
          <a:noFill/>
        </p:spPr>
        <p:txBody>
          <a:bodyPr wrap="square" rtlCol="0">
            <a:spAutoFit/>
          </a:bodyPr>
          <a:lstStyle/>
          <a:p>
            <a:r>
              <a:rPr lang="en-US" sz="2400" b="1" dirty="0" smtClean="0"/>
              <a:t>End of interrupt (EOI): - </a:t>
            </a:r>
            <a:endParaRPr lang="en-US" b="1" dirty="0"/>
          </a:p>
        </p:txBody>
      </p:sp>
      <p:sp>
        <p:nvSpPr>
          <p:cNvPr id="6" name="TextBox 5"/>
          <p:cNvSpPr txBox="1"/>
          <p:nvPr/>
        </p:nvSpPr>
        <p:spPr>
          <a:xfrm>
            <a:off x="0" y="457200"/>
            <a:ext cx="8458200" cy="3416320"/>
          </a:xfrm>
          <a:prstGeom prst="rect">
            <a:avLst/>
          </a:prstGeom>
          <a:noFill/>
        </p:spPr>
        <p:txBody>
          <a:bodyPr wrap="square" rtlCol="0">
            <a:spAutoFit/>
          </a:bodyPr>
          <a:lstStyle/>
          <a:p>
            <a:pPr marL="342900" indent="-342900" algn="just">
              <a:lnSpc>
                <a:spcPct val="150000"/>
              </a:lnSpc>
              <a:buFont typeface="Wingdings" pitchFamily="2" charset="2"/>
              <a:buChar char="v"/>
            </a:pPr>
            <a:r>
              <a:rPr lang="en-US" dirty="0" smtClean="0">
                <a:latin typeface="Arial" pitchFamily="34" charset="0"/>
                <a:cs typeface="Arial" pitchFamily="34" charset="0"/>
              </a:rPr>
              <a:t>The ISR bit can be reset by  an end of interrupt command issued by the MPU, usually just before exiting from the interrupt routine.</a:t>
            </a:r>
          </a:p>
          <a:p>
            <a:pPr marL="342900" indent="-342900" algn="just">
              <a:lnSpc>
                <a:spcPct val="150000"/>
              </a:lnSpc>
              <a:buFont typeface="Wingdings" pitchFamily="2" charset="2"/>
              <a:buChar char="v"/>
            </a:pPr>
            <a:r>
              <a:rPr lang="en-US" dirty="0" smtClean="0">
                <a:latin typeface="Arial" pitchFamily="34" charset="0"/>
                <a:cs typeface="Arial" pitchFamily="34" charset="0"/>
              </a:rPr>
              <a:t>There are two forms of EOI command: Specific and Non-Specific. When the 8259A is operated in modes which preserve the fully nested structure, it can determine which IS bit to reset on EOI. </a:t>
            </a:r>
          </a:p>
          <a:p>
            <a:pPr marL="342900" indent="-342900" algn="just">
              <a:lnSpc>
                <a:spcPct val="150000"/>
              </a:lnSpc>
              <a:buFont typeface="Wingdings" pitchFamily="2" charset="2"/>
              <a:buChar char="v"/>
            </a:pPr>
            <a:r>
              <a:rPr lang="en-US" dirty="0" smtClean="0">
                <a:latin typeface="Arial" pitchFamily="34" charset="0"/>
                <a:cs typeface="Arial" pitchFamily="34" charset="0"/>
              </a:rPr>
              <a:t>When a Non- Specific EOI command is issued the 8259A will automatically reset the highest IS bit of those that are set, since in the fully nested mode the highest IS level was necessarily the last level acknowledged and serviced. </a:t>
            </a:r>
          </a:p>
        </p:txBody>
      </p:sp>
      <p:sp>
        <p:nvSpPr>
          <p:cNvPr id="8" name="Rectangle 7"/>
          <p:cNvSpPr/>
          <p:nvPr/>
        </p:nvSpPr>
        <p:spPr>
          <a:xfrm>
            <a:off x="0" y="4343400"/>
            <a:ext cx="5791200" cy="461665"/>
          </a:xfrm>
          <a:prstGeom prst="rect">
            <a:avLst/>
          </a:prstGeom>
        </p:spPr>
        <p:txBody>
          <a:bodyPr wrap="square">
            <a:spAutoFit/>
          </a:bodyPr>
          <a:lstStyle/>
          <a:p>
            <a:r>
              <a:rPr lang="en-US" sz="2400" b="1" dirty="0" smtClean="0"/>
              <a:t>Automatic End of Interrupt (AEOI) Mode : -</a:t>
            </a:r>
            <a:endParaRPr lang="en-US" sz="2400" b="1" dirty="0"/>
          </a:p>
        </p:txBody>
      </p:sp>
      <p:sp>
        <p:nvSpPr>
          <p:cNvPr id="9" name="Rectangle 8"/>
          <p:cNvSpPr/>
          <p:nvPr/>
        </p:nvSpPr>
        <p:spPr>
          <a:xfrm>
            <a:off x="152400" y="4953000"/>
            <a:ext cx="8610600" cy="1200329"/>
          </a:xfrm>
          <a:prstGeom prst="rect">
            <a:avLst/>
          </a:prstGeom>
        </p:spPr>
        <p:txBody>
          <a:bodyPr wrap="square">
            <a:spAutoFit/>
          </a:bodyPr>
          <a:lstStyle/>
          <a:p>
            <a:pPr marL="342900" indent="-342900">
              <a:buFont typeface="Wingdings" pitchFamily="2" charset="2"/>
              <a:buChar char="v"/>
            </a:pPr>
            <a:r>
              <a:rPr lang="en-US" dirty="0" smtClean="0"/>
              <a:t>In this mode the 8259A will automatically perform a non-specific EOI operation at the trailing edge of the last interrupt acknowledge pulse.</a:t>
            </a:r>
          </a:p>
          <a:p>
            <a:pPr marL="342900" indent="-342900">
              <a:buFont typeface="Wingdings" pitchFamily="2" charset="2"/>
              <a:buChar char="v"/>
            </a:pPr>
            <a:endParaRPr lang="en-US" dirty="0" smtClean="0"/>
          </a:p>
          <a:p>
            <a:pPr marL="342900" indent="-342900">
              <a:buFont typeface="Wingdings" pitchFamily="2" charset="2"/>
              <a:buChar char="v"/>
            </a:pPr>
            <a:r>
              <a:rPr lang="en-US" dirty="0" smtClean="0"/>
              <a:t>The AEOI mode can only be used in a master 8259A and not a slave.</a:t>
            </a:r>
            <a:endParaRPr lang="en-US" dirty="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254</a:t>
            </a:fld>
            <a:endParaRPr lang="en-US"/>
          </a:p>
        </p:txBody>
      </p:sp>
      <p:sp>
        <p:nvSpPr>
          <p:cNvPr id="5" name="Rectangle 4"/>
          <p:cNvSpPr/>
          <p:nvPr/>
        </p:nvSpPr>
        <p:spPr>
          <a:xfrm>
            <a:off x="304800" y="228600"/>
            <a:ext cx="8001000" cy="2031325"/>
          </a:xfrm>
          <a:prstGeom prst="rect">
            <a:avLst/>
          </a:prstGeom>
        </p:spPr>
        <p:txBody>
          <a:bodyPr wrap="square">
            <a:spAutoFit/>
          </a:bodyPr>
          <a:lstStyle/>
          <a:p>
            <a:r>
              <a:rPr lang="en-US" b="1" dirty="0" smtClean="0"/>
              <a:t>Rotating Priority mode: -</a:t>
            </a:r>
          </a:p>
          <a:p>
            <a:pPr algn="just">
              <a:lnSpc>
                <a:spcPct val="150000"/>
              </a:lnSpc>
            </a:pPr>
            <a:r>
              <a:rPr lang="en-US" dirty="0" smtClean="0"/>
              <a:t>In some applications there are a number of interrupting devices of equal priority. In this mode a device, after being serviced, receives the lowest priority, so a device requesting an interrupt will have to wait, in the worst case until each of 7 other devices are serviced at most once .</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04800" y="2514600"/>
            <a:ext cx="3886200" cy="3810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29200" y="2514600"/>
            <a:ext cx="386715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255</a:t>
            </a:fld>
            <a:endParaRPr lang="en-US"/>
          </a:p>
        </p:txBody>
      </p:sp>
      <p:sp>
        <p:nvSpPr>
          <p:cNvPr id="5" name="Rectangle 4"/>
          <p:cNvSpPr/>
          <p:nvPr/>
        </p:nvSpPr>
        <p:spPr>
          <a:xfrm>
            <a:off x="304800" y="304800"/>
            <a:ext cx="8229600" cy="369332"/>
          </a:xfrm>
          <a:prstGeom prst="rect">
            <a:avLst/>
          </a:prstGeom>
        </p:spPr>
        <p:txBody>
          <a:bodyPr wrap="square">
            <a:spAutoFit/>
          </a:bodyPr>
          <a:lstStyle/>
          <a:p>
            <a:r>
              <a:rPr lang="en-US" dirty="0" smtClean="0"/>
              <a:t>There are two ways to accomplish Automatic Rotation</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0" y="914400"/>
            <a:ext cx="8839200" cy="16764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3276600"/>
            <a:ext cx="8382000"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256</a:t>
            </a:fld>
            <a:endParaRPr lang="en-US"/>
          </a:p>
        </p:txBody>
      </p:sp>
      <p:sp>
        <p:nvSpPr>
          <p:cNvPr id="5" name="Rectangle 4"/>
          <p:cNvSpPr/>
          <p:nvPr/>
        </p:nvSpPr>
        <p:spPr>
          <a:xfrm>
            <a:off x="228600" y="838200"/>
            <a:ext cx="8686800" cy="2554545"/>
          </a:xfrm>
          <a:prstGeom prst="rect">
            <a:avLst/>
          </a:prstGeom>
        </p:spPr>
        <p:txBody>
          <a:bodyPr wrap="square">
            <a:spAutoFit/>
          </a:bodyPr>
          <a:lstStyle/>
          <a:p>
            <a:pPr algn="just">
              <a:lnSpc>
                <a:spcPct val="200000"/>
              </a:lnSpc>
            </a:pPr>
            <a:r>
              <a:rPr lang="en-US" sz="2000" dirty="0" smtClean="0"/>
              <a:t>Each Interrupt Request input can be masked individually by the Interrupt Mask Register (IMR) programmed through OCW1. Each bit in the IMR masks one interrupt channel if it is set (1). For example Bit 0 masks IR0, Bit 1 masks IR1 and so forth.</a:t>
            </a:r>
            <a:endParaRPr lang="en-US" sz="2000" dirty="0"/>
          </a:p>
        </p:txBody>
      </p:sp>
      <p:sp>
        <p:nvSpPr>
          <p:cNvPr id="6" name="Rectangle 5"/>
          <p:cNvSpPr/>
          <p:nvPr/>
        </p:nvSpPr>
        <p:spPr>
          <a:xfrm>
            <a:off x="152400" y="152400"/>
            <a:ext cx="2042547" cy="369332"/>
          </a:xfrm>
          <a:prstGeom prst="rect">
            <a:avLst/>
          </a:prstGeom>
        </p:spPr>
        <p:txBody>
          <a:bodyPr wrap="none">
            <a:spAutoFit/>
          </a:bodyPr>
          <a:lstStyle/>
          <a:p>
            <a:r>
              <a:rPr lang="en-US" b="1" dirty="0" smtClean="0"/>
              <a:t>Special Mask Mode</a:t>
            </a:r>
            <a:endParaRPr lang="en-US" b="1" dirty="0"/>
          </a:p>
        </p:txBody>
      </p:sp>
      <p:sp>
        <p:nvSpPr>
          <p:cNvPr id="7" name="Rectangle 6"/>
          <p:cNvSpPr/>
          <p:nvPr/>
        </p:nvSpPr>
        <p:spPr>
          <a:xfrm>
            <a:off x="228600" y="3429000"/>
            <a:ext cx="8686800" cy="2230739"/>
          </a:xfrm>
          <a:prstGeom prst="rect">
            <a:avLst/>
          </a:prstGeom>
        </p:spPr>
        <p:txBody>
          <a:bodyPr wrap="square">
            <a:spAutoFit/>
          </a:bodyPr>
          <a:lstStyle/>
          <a:p>
            <a:pPr marL="342900" indent="-342900" algn="just">
              <a:lnSpc>
                <a:spcPct val="200000"/>
              </a:lnSpc>
              <a:buFont typeface="Wingdings" pitchFamily="2" charset="2"/>
              <a:buChar char="v"/>
            </a:pPr>
            <a:r>
              <a:rPr lang="en-US" dirty="0" smtClean="0"/>
              <a:t>Some applications may require an interrupt service routine to dynamically alter the system priority structure during its execution under software control. </a:t>
            </a:r>
          </a:p>
          <a:p>
            <a:pPr marL="342900" indent="-342900" algn="just">
              <a:lnSpc>
                <a:spcPct val="200000"/>
              </a:lnSpc>
              <a:buFont typeface="Wingdings" pitchFamily="2" charset="2"/>
              <a:buChar char="v"/>
            </a:pPr>
            <a:r>
              <a:rPr lang="en-US" dirty="0" smtClean="0"/>
              <a:t>For example, the routine may wish to inhibit lower priority requests for a portion of its execution but enable some of them for another portion.</a:t>
            </a:r>
            <a:endParaRPr lang="en-US" dirty="0"/>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257</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152400" y="990600"/>
            <a:ext cx="8686800" cy="3200400"/>
          </a:xfrm>
          <a:prstGeom prst="rect">
            <a:avLst/>
          </a:prstGeom>
          <a:noFill/>
          <a:ln w="9525">
            <a:noFill/>
            <a:miter lim="800000"/>
            <a:headEnd/>
            <a:tailEnd/>
          </a:ln>
        </p:spPr>
      </p:pic>
      <p:sp>
        <p:nvSpPr>
          <p:cNvPr id="6" name="Rectangle 5"/>
          <p:cNvSpPr/>
          <p:nvPr/>
        </p:nvSpPr>
        <p:spPr>
          <a:xfrm>
            <a:off x="228600" y="304800"/>
            <a:ext cx="1157176" cy="369332"/>
          </a:xfrm>
          <a:prstGeom prst="rect">
            <a:avLst/>
          </a:prstGeom>
        </p:spPr>
        <p:txBody>
          <a:bodyPr wrap="none">
            <a:spAutoFit/>
          </a:bodyPr>
          <a:lstStyle/>
          <a:p>
            <a:r>
              <a:rPr lang="en-US" b="1" dirty="0" smtClean="0"/>
              <a:t>Poll Mode</a:t>
            </a:r>
            <a:endParaRPr lang="en-US" b="1" dirty="0"/>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258</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514600" y="533400"/>
            <a:ext cx="3876675" cy="4953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4007" y="1371600"/>
            <a:ext cx="9033793" cy="14478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 y="3352800"/>
            <a:ext cx="9144001"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259</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381000" y="304800"/>
            <a:ext cx="4533900" cy="2952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57200" y="762000"/>
            <a:ext cx="8305800" cy="16002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152400" y="2514600"/>
            <a:ext cx="933450" cy="276225"/>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0" y="2895600"/>
            <a:ext cx="8795359" cy="838200"/>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114300" y="3810000"/>
            <a:ext cx="1257300" cy="285750"/>
          </a:xfrm>
          <a:prstGeom prst="rect">
            <a:avLst/>
          </a:prstGeom>
          <a:noFill/>
          <a:ln w="9525">
            <a:noFill/>
            <a:miter lim="800000"/>
            <a:headEnd/>
            <a:tailEnd/>
          </a:ln>
        </p:spPr>
      </p:pic>
      <p:pic>
        <p:nvPicPr>
          <p:cNvPr id="2055" name="Picture 7"/>
          <p:cNvPicPr>
            <a:picLocks noChangeAspect="1" noChangeArrowheads="1"/>
          </p:cNvPicPr>
          <p:nvPr/>
        </p:nvPicPr>
        <p:blipFill>
          <a:blip r:embed="rId7" cstate="print"/>
          <a:srcRect/>
          <a:stretch>
            <a:fillRect/>
          </a:stretch>
        </p:blipFill>
        <p:spPr bwMode="auto">
          <a:xfrm>
            <a:off x="0" y="4191000"/>
            <a:ext cx="8613422" cy="609600"/>
          </a:xfrm>
          <a:prstGeom prst="rect">
            <a:avLst/>
          </a:prstGeom>
          <a:noFill/>
          <a:ln w="9525">
            <a:noFill/>
            <a:miter lim="800000"/>
            <a:headEnd/>
            <a:tailEnd/>
          </a:ln>
        </p:spPr>
      </p:pic>
      <p:pic>
        <p:nvPicPr>
          <p:cNvPr id="2056" name="Picture 8"/>
          <p:cNvPicPr>
            <a:picLocks noChangeAspect="1" noChangeArrowheads="1"/>
          </p:cNvPicPr>
          <p:nvPr/>
        </p:nvPicPr>
        <p:blipFill>
          <a:blip r:embed="rId8" cstate="print"/>
          <a:srcRect/>
          <a:stretch>
            <a:fillRect/>
          </a:stretch>
        </p:blipFill>
        <p:spPr bwMode="auto">
          <a:xfrm>
            <a:off x="95250" y="4962525"/>
            <a:ext cx="1200150" cy="295275"/>
          </a:xfrm>
          <a:prstGeom prst="rect">
            <a:avLst/>
          </a:prstGeom>
          <a:noFill/>
          <a:ln w="9525">
            <a:noFill/>
            <a:miter lim="800000"/>
            <a:headEnd/>
            <a:tailEnd/>
          </a:ln>
        </p:spPr>
      </p:pic>
      <p:pic>
        <p:nvPicPr>
          <p:cNvPr id="2057" name="Picture 9"/>
          <p:cNvPicPr>
            <a:picLocks noChangeAspect="1" noChangeArrowheads="1"/>
          </p:cNvPicPr>
          <p:nvPr/>
        </p:nvPicPr>
        <p:blipFill>
          <a:blip r:embed="rId9" cstate="print"/>
          <a:srcRect/>
          <a:stretch>
            <a:fillRect/>
          </a:stretch>
        </p:blipFill>
        <p:spPr bwMode="auto">
          <a:xfrm>
            <a:off x="0" y="5334000"/>
            <a:ext cx="8763000" cy="6316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 y="381000"/>
            <a:ext cx="9116743" cy="21336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0" y="2895600"/>
            <a:ext cx="9144000" cy="1752600"/>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0" y="4876799"/>
            <a:ext cx="9144000" cy="1483251"/>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26</a:t>
            </a:fld>
            <a:endParaRPr lang="en-US"/>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260</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0"/>
            <a:ext cx="4333875" cy="3048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28600" y="228600"/>
            <a:ext cx="6324600" cy="107844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04800" y="1524000"/>
            <a:ext cx="1447800" cy="285750"/>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0" y="3733800"/>
            <a:ext cx="9144000" cy="266700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2438400" y="1371600"/>
            <a:ext cx="670560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261</a:t>
            </a:fld>
            <a:endParaRPr lang="en-US"/>
          </a:p>
        </p:txBody>
      </p:sp>
      <p:pic>
        <p:nvPicPr>
          <p:cNvPr id="4099" name="Picture 3"/>
          <p:cNvPicPr>
            <a:picLocks noChangeAspect="1" noChangeArrowheads="1"/>
          </p:cNvPicPr>
          <p:nvPr/>
        </p:nvPicPr>
        <p:blipFill>
          <a:blip r:embed="rId2" cstate="print"/>
          <a:srcRect/>
          <a:stretch>
            <a:fillRect/>
          </a:stretch>
        </p:blipFill>
        <p:spPr bwMode="auto">
          <a:xfrm>
            <a:off x="381000" y="228600"/>
            <a:ext cx="1314450" cy="352425"/>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4800600" y="0"/>
            <a:ext cx="4343400" cy="1685925"/>
          </a:xfrm>
          <a:prstGeom prst="rect">
            <a:avLst/>
          </a:prstGeom>
          <a:noFill/>
          <a:ln w="9525">
            <a:noFill/>
            <a:miter lim="800000"/>
            <a:headEnd/>
            <a:tailEnd/>
          </a:ln>
        </p:spPr>
      </p:pic>
      <p:pic>
        <p:nvPicPr>
          <p:cNvPr id="4101" name="Picture 5"/>
          <p:cNvPicPr>
            <a:picLocks noChangeAspect="1" noChangeArrowheads="1"/>
          </p:cNvPicPr>
          <p:nvPr/>
        </p:nvPicPr>
        <p:blipFill>
          <a:blip r:embed="rId4" cstate="print"/>
          <a:srcRect/>
          <a:stretch>
            <a:fillRect/>
          </a:stretch>
        </p:blipFill>
        <p:spPr bwMode="auto">
          <a:xfrm>
            <a:off x="0" y="2209800"/>
            <a:ext cx="914400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262</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381000" y="228600"/>
            <a:ext cx="1371600" cy="401782"/>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52399" y="838199"/>
            <a:ext cx="8458201" cy="779045"/>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457200" y="1828800"/>
            <a:ext cx="1895475" cy="304800"/>
          </a:xfrm>
          <a:prstGeom prst="rect">
            <a:avLst/>
          </a:prstGeom>
          <a:noFill/>
          <a:ln w="9525">
            <a:noFill/>
            <a:miter lim="800000"/>
            <a:headEnd/>
            <a:tailEnd/>
          </a:ln>
        </p:spPr>
      </p:pic>
      <p:pic>
        <p:nvPicPr>
          <p:cNvPr id="5125" name="Picture 5"/>
          <p:cNvPicPr>
            <a:picLocks noChangeAspect="1" noChangeArrowheads="1"/>
          </p:cNvPicPr>
          <p:nvPr/>
        </p:nvPicPr>
        <p:blipFill>
          <a:blip r:embed="rId5" cstate="print"/>
          <a:srcRect/>
          <a:stretch>
            <a:fillRect/>
          </a:stretch>
        </p:blipFill>
        <p:spPr bwMode="auto">
          <a:xfrm>
            <a:off x="152399" y="2438400"/>
            <a:ext cx="8772395"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263</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335345" y="457200"/>
            <a:ext cx="8808655"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264</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304800" y="304800"/>
            <a:ext cx="1781175" cy="295275"/>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28600" y="838200"/>
            <a:ext cx="8382000" cy="855754"/>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0" y="1905000"/>
            <a:ext cx="6159110" cy="3810000"/>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6172200" y="1981200"/>
            <a:ext cx="2705100" cy="1133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265</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228600" y="228600"/>
            <a:ext cx="4800600" cy="30480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2590800" y="609601"/>
            <a:ext cx="4953000" cy="19812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88777" y="2743200"/>
            <a:ext cx="9055223" cy="1219200"/>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152400" y="4191000"/>
            <a:ext cx="8874369"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266</a:t>
            </a:fld>
            <a:endParaRPr lang="en-US"/>
          </a:p>
        </p:txBody>
      </p:sp>
      <p:pic>
        <p:nvPicPr>
          <p:cNvPr id="9219" name="Picture 3"/>
          <p:cNvPicPr>
            <a:picLocks noChangeAspect="1" noChangeArrowheads="1"/>
          </p:cNvPicPr>
          <p:nvPr/>
        </p:nvPicPr>
        <p:blipFill>
          <a:blip r:embed="rId2" cstate="print"/>
          <a:srcRect/>
          <a:stretch>
            <a:fillRect/>
          </a:stretch>
        </p:blipFill>
        <p:spPr bwMode="auto">
          <a:xfrm>
            <a:off x="304800" y="304800"/>
            <a:ext cx="1295400" cy="453390"/>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0" y="914400"/>
            <a:ext cx="8794992" cy="1524000"/>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0" y="2667000"/>
            <a:ext cx="8974364" cy="990600"/>
          </a:xfrm>
          <a:prstGeom prst="rect">
            <a:avLst/>
          </a:prstGeom>
          <a:noFill/>
          <a:ln w="9525">
            <a:noFill/>
            <a:miter lim="800000"/>
            <a:headEnd/>
            <a:tailEnd/>
          </a:ln>
        </p:spPr>
      </p:pic>
      <p:pic>
        <p:nvPicPr>
          <p:cNvPr id="9222" name="Picture 6"/>
          <p:cNvPicPr>
            <a:picLocks noChangeAspect="1" noChangeArrowheads="1"/>
          </p:cNvPicPr>
          <p:nvPr/>
        </p:nvPicPr>
        <p:blipFill>
          <a:blip r:embed="rId5" cstate="print"/>
          <a:srcRect/>
          <a:stretch>
            <a:fillRect/>
          </a:stretch>
        </p:blipFill>
        <p:spPr bwMode="auto">
          <a:xfrm>
            <a:off x="304800" y="3733800"/>
            <a:ext cx="5924550" cy="1981200"/>
          </a:xfrm>
          <a:prstGeom prst="rect">
            <a:avLst/>
          </a:prstGeom>
          <a:noFill/>
          <a:ln w="9525">
            <a:noFill/>
            <a:miter lim="800000"/>
            <a:headEnd/>
            <a:tailEnd/>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267</a:t>
            </a:fld>
            <a:endParaRPr lang="en-US"/>
          </a:p>
        </p:txBody>
      </p:sp>
      <p:pic>
        <p:nvPicPr>
          <p:cNvPr id="10242" name="Picture 2"/>
          <p:cNvPicPr>
            <a:picLocks noChangeAspect="1" noChangeArrowheads="1"/>
          </p:cNvPicPr>
          <p:nvPr/>
        </p:nvPicPr>
        <p:blipFill>
          <a:blip r:embed="rId2" cstate="print"/>
          <a:srcRect/>
          <a:stretch>
            <a:fillRect/>
          </a:stretch>
        </p:blipFill>
        <p:spPr bwMode="auto">
          <a:xfrm>
            <a:off x="228600" y="228600"/>
            <a:ext cx="1971675" cy="2571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28600" y="762000"/>
            <a:ext cx="8728364" cy="1524000"/>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0" y="2590800"/>
            <a:ext cx="8927224" cy="685800"/>
          </a:xfrm>
          <a:prstGeom prst="rect">
            <a:avLst/>
          </a:prstGeom>
          <a:noFill/>
          <a:ln w="9525">
            <a:noFill/>
            <a:miter lim="800000"/>
            <a:headEnd/>
            <a:tailEnd/>
          </a:ln>
        </p:spPr>
      </p:pic>
      <p:pic>
        <p:nvPicPr>
          <p:cNvPr id="10245" name="Picture 5"/>
          <p:cNvPicPr>
            <a:picLocks noChangeAspect="1" noChangeArrowheads="1"/>
          </p:cNvPicPr>
          <p:nvPr/>
        </p:nvPicPr>
        <p:blipFill>
          <a:blip r:embed="rId5" cstate="print"/>
          <a:srcRect/>
          <a:stretch>
            <a:fillRect/>
          </a:stretch>
        </p:blipFill>
        <p:spPr bwMode="auto">
          <a:xfrm>
            <a:off x="88963" y="3276600"/>
            <a:ext cx="9055037" cy="2514600"/>
          </a:xfrm>
          <a:prstGeom prst="rect">
            <a:avLst/>
          </a:prstGeom>
          <a:noFill/>
          <a:ln w="9525">
            <a:noFill/>
            <a:miter lim="800000"/>
            <a:headEnd/>
            <a:tailEnd/>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268</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0" y="0"/>
            <a:ext cx="7543800" cy="6858000"/>
          </a:xfrm>
          <a:prstGeom prst="rect">
            <a:avLst/>
          </a:prstGeom>
          <a:noFill/>
          <a:ln w="9525">
            <a:noFill/>
            <a:miter lim="800000"/>
            <a:headEnd/>
            <a:tailEnd/>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269</a:t>
            </a:fld>
            <a:endParaRPr lang="en-US"/>
          </a:p>
        </p:txBody>
      </p:sp>
      <p:sp>
        <p:nvSpPr>
          <p:cNvPr id="7" name="TextBox 6"/>
          <p:cNvSpPr txBox="1"/>
          <p:nvPr/>
        </p:nvSpPr>
        <p:spPr>
          <a:xfrm>
            <a:off x="228600" y="0"/>
            <a:ext cx="8305800" cy="3416320"/>
          </a:xfrm>
          <a:prstGeom prst="rect">
            <a:avLst/>
          </a:prstGeom>
          <a:noFill/>
        </p:spPr>
        <p:txBody>
          <a:bodyPr wrap="square" rtlCol="0">
            <a:spAutoFit/>
          </a:bodyPr>
          <a:lstStyle/>
          <a:p>
            <a:pPr marL="342900" indent="-342900" algn="just">
              <a:lnSpc>
                <a:spcPct val="150000"/>
              </a:lnSpc>
              <a:buFont typeface="Wingdings" pitchFamily="2" charset="2"/>
              <a:buChar char="v"/>
            </a:pPr>
            <a:r>
              <a:rPr lang="en-US" dirty="0" smtClean="0"/>
              <a:t>It has eight bidirectional data lines supported by three handshake signals and five general purpose interface management lines.</a:t>
            </a:r>
          </a:p>
          <a:p>
            <a:pPr marL="342900" indent="-342900" algn="just">
              <a:lnSpc>
                <a:spcPct val="150000"/>
              </a:lnSpc>
              <a:buFont typeface="Wingdings" pitchFamily="2" charset="2"/>
              <a:buChar char="v"/>
            </a:pPr>
            <a:r>
              <a:rPr lang="en-US" dirty="0" smtClean="0"/>
              <a:t>The data lines are used to transfer data, addresses, commands and status bytes among as many as 8 to 10 instruments.</a:t>
            </a:r>
          </a:p>
          <a:p>
            <a:pPr marL="342900" indent="-342900" algn="just">
              <a:lnSpc>
                <a:spcPct val="150000"/>
              </a:lnSpc>
              <a:buFont typeface="Wingdings" pitchFamily="2" charset="2"/>
              <a:buChar char="v"/>
            </a:pPr>
            <a:r>
              <a:rPr lang="en-US" dirty="0" smtClean="0"/>
              <a:t>Below table shows the format for combination command address codes that a controller can send to talker and listeners.</a:t>
            </a:r>
          </a:p>
          <a:p>
            <a:pPr marL="342900" indent="-342900" algn="just">
              <a:lnSpc>
                <a:spcPct val="150000"/>
              </a:lnSpc>
              <a:buFont typeface="Wingdings" pitchFamily="2" charset="2"/>
              <a:buChar char="v"/>
            </a:pPr>
            <a:r>
              <a:rPr lang="en-US" dirty="0" smtClean="0"/>
              <a:t>Bit 8 is don’t care, bit 7 &amp; 6 specify which command is being sent, and bit 1 to 5 gives the  address of talker or listener to which command is to be sent.</a:t>
            </a:r>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533400" y="3505200"/>
            <a:ext cx="7086600" cy="2479658"/>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152400" y="5943600"/>
            <a:ext cx="8192168" cy="6096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 y="0"/>
            <a:ext cx="8998857" cy="23622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1" y="2971800"/>
            <a:ext cx="9126511" cy="12192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27</a:t>
            </a:fld>
            <a:endParaRPr lang="en-US"/>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270</a:t>
            </a:fld>
            <a:endParaRPr lang="en-US"/>
          </a:p>
        </p:txBody>
      </p:sp>
      <p:grpSp>
        <p:nvGrpSpPr>
          <p:cNvPr id="7" name="Group 6"/>
          <p:cNvGrpSpPr/>
          <p:nvPr/>
        </p:nvGrpSpPr>
        <p:grpSpPr>
          <a:xfrm>
            <a:off x="0" y="762000"/>
            <a:ext cx="9133183" cy="4554415"/>
            <a:chOff x="0" y="152400"/>
            <a:chExt cx="9133183" cy="4554415"/>
          </a:xfrm>
        </p:grpSpPr>
        <p:pic>
          <p:nvPicPr>
            <p:cNvPr id="3074" name="Picture 2"/>
            <p:cNvPicPr>
              <a:picLocks noChangeAspect="1" noChangeArrowheads="1"/>
            </p:cNvPicPr>
            <p:nvPr/>
          </p:nvPicPr>
          <p:blipFill>
            <a:blip r:embed="rId2" cstate="print"/>
            <a:srcRect/>
            <a:stretch>
              <a:fillRect/>
            </a:stretch>
          </p:blipFill>
          <p:spPr bwMode="auto">
            <a:xfrm>
              <a:off x="0" y="152400"/>
              <a:ext cx="9133183" cy="38862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52400" y="4038600"/>
              <a:ext cx="8686800" cy="668215"/>
            </a:xfrm>
            <a:prstGeom prst="rect">
              <a:avLst/>
            </a:prstGeom>
            <a:noFill/>
            <a:ln w="9525">
              <a:noFill/>
              <a:miter lim="800000"/>
              <a:headEnd/>
              <a:tailEnd/>
            </a:ln>
          </p:spPr>
        </p:pic>
      </p:gr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271</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152400" y="304800"/>
            <a:ext cx="6353175" cy="31432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0" y="762000"/>
            <a:ext cx="8614668" cy="3352800"/>
          </a:xfrm>
          <a:prstGeom prst="rect">
            <a:avLst/>
          </a:prstGeom>
          <a:noFill/>
          <a:ln w="9525">
            <a:noFill/>
            <a:miter lim="800000"/>
            <a:headEnd/>
            <a:tailEnd/>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272</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438400" y="1905000"/>
            <a:ext cx="3673929" cy="2743200"/>
          </a:xfrm>
          <a:prstGeom prst="rect">
            <a:avLst/>
          </a:prstGeom>
          <a:noFill/>
          <a:ln w="9525">
            <a:noFill/>
            <a:miter lim="800000"/>
            <a:headEnd/>
            <a:tailEnd/>
          </a:ln>
        </p:spPr>
      </p:pic>
      <p:sp>
        <p:nvSpPr>
          <p:cNvPr id="6" name="Rectangle 5"/>
          <p:cNvSpPr/>
          <p:nvPr/>
        </p:nvSpPr>
        <p:spPr>
          <a:xfrm>
            <a:off x="2362200" y="685800"/>
            <a:ext cx="4027000" cy="646331"/>
          </a:xfrm>
          <a:prstGeom prst="rect">
            <a:avLst/>
          </a:prstGeom>
        </p:spPr>
        <p:txBody>
          <a:bodyPr wrap="none">
            <a:spAutoFit/>
          </a:bodyPr>
          <a:lstStyle/>
          <a:p>
            <a:r>
              <a:rPr lang="en-US" sz="3600" b="1" dirty="0" err="1" smtClean="0"/>
              <a:t>Centronics</a:t>
            </a:r>
            <a:r>
              <a:rPr lang="en-US" sz="3600" b="1" dirty="0" smtClean="0"/>
              <a:t> Interface</a:t>
            </a:r>
            <a:endParaRPr lang="en-US" sz="3600" b="1"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273</a:t>
            </a:fld>
            <a:endParaRPr lang="en-US" dirty="0"/>
          </a:p>
        </p:txBody>
      </p:sp>
      <p:sp>
        <p:nvSpPr>
          <p:cNvPr id="5" name="Rectangle 4"/>
          <p:cNvSpPr/>
          <p:nvPr/>
        </p:nvSpPr>
        <p:spPr>
          <a:xfrm>
            <a:off x="304800" y="381000"/>
            <a:ext cx="8534400" cy="5632311"/>
          </a:xfrm>
          <a:prstGeom prst="rect">
            <a:avLst/>
          </a:prstGeom>
        </p:spPr>
        <p:txBody>
          <a:bodyPr wrap="square">
            <a:spAutoFit/>
          </a:bodyPr>
          <a:lstStyle/>
          <a:p>
            <a:pPr marL="342900" indent="-342900" algn="just">
              <a:lnSpc>
                <a:spcPct val="200000"/>
              </a:lnSpc>
              <a:buFont typeface="Wingdings" pitchFamily="2" charset="2"/>
              <a:buChar char="v"/>
            </a:pPr>
            <a:r>
              <a:rPr lang="en-US" dirty="0" smtClean="0"/>
              <a:t>A parallel port is a type of interface found on computers (personal and otherwise) for connecting peripherals. In computing, a parallel port is a parallel communication physical interface. It is also known as a printer port or </a:t>
            </a:r>
            <a:r>
              <a:rPr lang="en-US" dirty="0" err="1" smtClean="0"/>
              <a:t>Centronics</a:t>
            </a:r>
            <a:r>
              <a:rPr lang="en-US" dirty="0" smtClean="0"/>
              <a:t> port. </a:t>
            </a:r>
          </a:p>
          <a:p>
            <a:pPr marL="342900" indent="-342900" algn="just">
              <a:lnSpc>
                <a:spcPct val="200000"/>
              </a:lnSpc>
              <a:buFont typeface="Wingdings" pitchFamily="2" charset="2"/>
              <a:buChar char="v"/>
            </a:pPr>
            <a:r>
              <a:rPr lang="en-US" dirty="0" smtClean="0"/>
              <a:t>It was a de facto industry standard for many years, and was finally standardized as IEEE 1284 in the late 1990s, which defined a bi-directional version of the port. </a:t>
            </a:r>
          </a:p>
          <a:p>
            <a:pPr marL="342900" indent="-342900" algn="just">
              <a:lnSpc>
                <a:spcPct val="200000"/>
              </a:lnSpc>
              <a:buFont typeface="Wingdings" pitchFamily="2" charset="2"/>
              <a:buChar char="v"/>
            </a:pPr>
            <a:r>
              <a:rPr lang="en-US" dirty="0" smtClean="0"/>
              <a:t>Today, the parallel port interface is seeing decreasing use because of the rise of Universal Serial Bus (USB) and FireWire (IEEE 1394) devices, along with network printing using Ethernet.</a:t>
            </a:r>
          </a:p>
          <a:p>
            <a:pPr marL="342900" indent="-342900" algn="just">
              <a:lnSpc>
                <a:spcPct val="200000"/>
              </a:lnSpc>
              <a:buFont typeface="Wingdings" pitchFamily="2" charset="2"/>
              <a:buChar char="v"/>
            </a:pPr>
            <a:r>
              <a:rPr lang="en-US" dirty="0" smtClean="0"/>
              <a:t>The parallel port interface was originally known as the LPT port (Line Print Terminal, Local Print Terminal, or Line </a:t>
            </a:r>
            <a:r>
              <a:rPr lang="en-US" dirty="0" smtClean="0"/>
              <a:t>Printer</a:t>
            </a:r>
            <a:r>
              <a:rPr lang="en-US" dirty="0" smtClean="0"/>
              <a:t>) on IBM PC-compatible computers.</a:t>
            </a:r>
            <a:endParaRPr lang="en-US"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274</a:t>
            </a:fld>
            <a:endParaRPr lang="en-US"/>
          </a:p>
        </p:txBody>
      </p:sp>
      <p:sp>
        <p:nvSpPr>
          <p:cNvPr id="5" name="Rectangle 4"/>
          <p:cNvSpPr/>
          <p:nvPr/>
        </p:nvSpPr>
        <p:spPr>
          <a:xfrm>
            <a:off x="3206720" y="1371600"/>
            <a:ext cx="2738762" cy="2308324"/>
          </a:xfrm>
          <a:prstGeom prst="rect">
            <a:avLst/>
          </a:prstGeom>
        </p:spPr>
        <p:txBody>
          <a:bodyPr wrap="none">
            <a:spAutoFit/>
          </a:bodyPr>
          <a:lstStyle/>
          <a:p>
            <a:pPr algn="ctr"/>
            <a:r>
              <a:rPr lang="en-US" sz="7200" b="1" dirty="0" smtClean="0"/>
              <a:t>8251</a:t>
            </a:r>
          </a:p>
          <a:p>
            <a:pPr algn="ctr"/>
            <a:r>
              <a:rPr lang="en-US" sz="7200" b="1" dirty="0" smtClean="0"/>
              <a:t>USART</a:t>
            </a: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275</a:t>
            </a:fld>
            <a:endParaRPr lang="en-US"/>
          </a:p>
        </p:txBody>
      </p:sp>
      <p:pic>
        <p:nvPicPr>
          <p:cNvPr id="6147" name="Picture 3"/>
          <p:cNvPicPr>
            <a:picLocks noChangeAspect="1" noChangeArrowheads="1"/>
          </p:cNvPicPr>
          <p:nvPr/>
        </p:nvPicPr>
        <p:blipFill>
          <a:blip r:embed="rId2" cstate="print"/>
          <a:srcRect/>
          <a:stretch>
            <a:fillRect/>
          </a:stretch>
        </p:blipFill>
        <p:spPr bwMode="auto">
          <a:xfrm>
            <a:off x="0" y="304800"/>
            <a:ext cx="8917602" cy="3283766"/>
          </a:xfrm>
          <a:prstGeom prst="rect">
            <a:avLst/>
          </a:prstGeom>
          <a:noFill/>
          <a:ln w="9525">
            <a:noFill/>
            <a:miter lim="800000"/>
            <a:headEnd/>
            <a:tailEnd/>
          </a:ln>
        </p:spPr>
      </p:pic>
      <p:sp>
        <p:nvSpPr>
          <p:cNvPr id="5" name="Rectangle 4"/>
          <p:cNvSpPr/>
          <p:nvPr/>
        </p:nvSpPr>
        <p:spPr>
          <a:xfrm>
            <a:off x="0" y="3657600"/>
            <a:ext cx="8686800" cy="1525418"/>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The 8251 is a USART (Universal Synchronous Asynchronous Receiver Transmitter) for serial data communication. As a peripheral device of a microcomputer system, the 8251 receives parallel data from the CPU and transmits serial data after conversion. This device also receives serial data from the outside and transmits parallel data to the CPU after conversion.</a:t>
            </a:r>
            <a:endParaRPr lang="en-US" sz="1600" dirty="0">
              <a:latin typeface="Times New Roman" pitchFamily="18" charset="0"/>
              <a:cs typeface="Times New Roman" pitchFamily="18" charset="0"/>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276</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152400" y="1066800"/>
            <a:ext cx="8729752" cy="51054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457200" y="381000"/>
            <a:ext cx="1219200" cy="434428"/>
          </a:xfrm>
          <a:prstGeom prst="rect">
            <a:avLst/>
          </a:prstGeom>
          <a:noFill/>
          <a:ln w="9525">
            <a:noFill/>
            <a:miter lim="800000"/>
            <a:headEnd/>
            <a:tailEnd/>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277</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0" y="609600"/>
            <a:ext cx="9032033" cy="4267200"/>
          </a:xfrm>
          <a:prstGeom prst="rect">
            <a:avLst/>
          </a:prstGeom>
          <a:noFill/>
          <a:ln w="9525">
            <a:noFill/>
            <a:miter lim="800000"/>
            <a:headEnd/>
            <a:tailEnd/>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278</a:t>
            </a:fld>
            <a:endParaRPr lang="en-US"/>
          </a:p>
        </p:txBody>
      </p:sp>
      <p:pic>
        <p:nvPicPr>
          <p:cNvPr id="9219" name="Picture 3"/>
          <p:cNvPicPr>
            <a:picLocks noChangeAspect="1" noChangeArrowheads="1"/>
          </p:cNvPicPr>
          <p:nvPr/>
        </p:nvPicPr>
        <p:blipFill>
          <a:blip r:embed="rId2" cstate="print"/>
          <a:srcRect/>
          <a:stretch>
            <a:fillRect/>
          </a:stretch>
        </p:blipFill>
        <p:spPr bwMode="auto">
          <a:xfrm>
            <a:off x="457200" y="304800"/>
            <a:ext cx="7620000" cy="6298450"/>
          </a:xfrm>
          <a:prstGeom prst="rect">
            <a:avLst/>
          </a:prstGeom>
          <a:noFill/>
          <a:ln w="9525">
            <a:noFill/>
            <a:miter lim="800000"/>
            <a:headEnd/>
            <a:tailEnd/>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279</a:t>
            </a:fld>
            <a:endParaRPr lang="en-US"/>
          </a:p>
        </p:txBody>
      </p:sp>
      <p:sp>
        <p:nvSpPr>
          <p:cNvPr id="5" name="Rectangle 4"/>
          <p:cNvSpPr/>
          <p:nvPr/>
        </p:nvSpPr>
        <p:spPr>
          <a:xfrm>
            <a:off x="228600" y="152400"/>
            <a:ext cx="8686800" cy="5816977"/>
          </a:xfrm>
          <a:prstGeom prst="rect">
            <a:avLst/>
          </a:prstGeom>
        </p:spPr>
        <p:txBody>
          <a:bodyPr wrap="square">
            <a:spAutoFit/>
          </a:bodyPr>
          <a:lstStyle/>
          <a:p>
            <a:pPr algn="ctr">
              <a:lnSpc>
                <a:spcPct val="200000"/>
              </a:lnSpc>
            </a:pPr>
            <a:r>
              <a:rPr lang="en-US" sz="2400" b="1" dirty="0" smtClean="0"/>
              <a:t>Pin Description</a:t>
            </a:r>
          </a:p>
          <a:p>
            <a:pPr algn="just">
              <a:lnSpc>
                <a:spcPct val="200000"/>
              </a:lnSpc>
            </a:pPr>
            <a:r>
              <a:rPr lang="en-US" b="1" dirty="0" smtClean="0"/>
              <a:t>D 0 to D 7 (l/O terminal) : - </a:t>
            </a:r>
            <a:r>
              <a:rPr lang="en-US" dirty="0" smtClean="0"/>
              <a:t>This is bidirectional data bus which receive control words and transmits data from the CPU and sends status words and received data to CPU.</a:t>
            </a:r>
          </a:p>
          <a:p>
            <a:pPr algn="just">
              <a:lnSpc>
                <a:spcPct val="200000"/>
              </a:lnSpc>
            </a:pPr>
            <a:r>
              <a:rPr lang="en-US" b="1" dirty="0" smtClean="0"/>
              <a:t>RESET (Input terminal): - </a:t>
            </a:r>
            <a:r>
              <a:rPr lang="en-US" dirty="0" smtClean="0"/>
              <a:t>A "High" on this input forces the 8251 into "reset status." The device waits for the writing of "mode instruction." The min. reset width is six clock inputs during the operating status of CLK. </a:t>
            </a:r>
          </a:p>
          <a:p>
            <a:pPr algn="just">
              <a:lnSpc>
                <a:spcPct val="200000"/>
              </a:lnSpc>
            </a:pPr>
            <a:r>
              <a:rPr lang="en-US" b="1" dirty="0" smtClean="0"/>
              <a:t>CLK (Input terminal): -</a:t>
            </a:r>
            <a:r>
              <a:rPr lang="en-US" dirty="0" smtClean="0"/>
              <a:t>CLK signal is used to generate internal device timing. CLK signal is independent of RXC or TXC. However, the frequency of CLK must be greater than 30 times the RXC and TXC at Synchronous mode and Asynchronous "x1" mode, and must be greater than 5 times at Asynchronous "x16" and "x64" mode.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1"/>
            <a:ext cx="3124200" cy="584775"/>
          </a:xfrm>
          <a:prstGeom prst="rect">
            <a:avLst/>
          </a:prstGeom>
        </p:spPr>
        <p:txBody>
          <a:bodyPr wrap="square">
            <a:spAutoFit/>
          </a:bodyPr>
          <a:lstStyle/>
          <a:p>
            <a:r>
              <a:rPr lang="en-US" sz="3200" b="1" dirty="0" smtClean="0"/>
              <a:t>8085 System Bus</a:t>
            </a:r>
            <a:endParaRPr lang="en-US" sz="3200" b="1" dirty="0"/>
          </a:p>
        </p:txBody>
      </p:sp>
      <p:sp>
        <p:nvSpPr>
          <p:cNvPr id="5" name="Rectangle 4"/>
          <p:cNvSpPr/>
          <p:nvPr/>
        </p:nvSpPr>
        <p:spPr>
          <a:xfrm>
            <a:off x="0" y="1066801"/>
            <a:ext cx="8839200" cy="3970318"/>
          </a:xfrm>
          <a:prstGeom prst="rect">
            <a:avLst/>
          </a:prstGeom>
        </p:spPr>
        <p:txBody>
          <a:bodyPr wrap="square">
            <a:spAutoFit/>
          </a:bodyPr>
          <a:lstStyle/>
          <a:p>
            <a:pPr algn="just">
              <a:lnSpc>
                <a:spcPct val="150000"/>
              </a:lnSpc>
            </a:pPr>
            <a:r>
              <a:rPr lang="en-US" sz="2400" dirty="0" smtClean="0"/>
              <a:t>Typical system uses a number of busses, collection of wires, which transmit binary numbers, one bit per wire.  A typical microprocessor communicates with memory and other devices (input and output) using three busses: </a:t>
            </a:r>
          </a:p>
          <a:p>
            <a:pPr marL="2743200" lvl="5" indent="-457200" algn="just">
              <a:lnSpc>
                <a:spcPct val="150000"/>
              </a:lnSpc>
              <a:buFont typeface="Wingdings" pitchFamily="2" charset="2"/>
              <a:buChar char="v"/>
            </a:pPr>
            <a:r>
              <a:rPr lang="en-US" sz="2400" dirty="0" smtClean="0"/>
              <a:t>Address Bus, </a:t>
            </a:r>
          </a:p>
          <a:p>
            <a:pPr marL="2743200" lvl="5" indent="-457200" algn="just">
              <a:lnSpc>
                <a:spcPct val="150000"/>
              </a:lnSpc>
              <a:buFont typeface="Wingdings" pitchFamily="2" charset="2"/>
              <a:buChar char="v"/>
            </a:pPr>
            <a:r>
              <a:rPr lang="en-US" sz="2400" dirty="0" smtClean="0"/>
              <a:t>Data Bus and </a:t>
            </a:r>
          </a:p>
          <a:p>
            <a:pPr marL="2743200" lvl="5" indent="-457200" algn="just">
              <a:lnSpc>
                <a:spcPct val="150000"/>
              </a:lnSpc>
              <a:buFont typeface="Wingdings" pitchFamily="2" charset="2"/>
              <a:buChar char="v"/>
            </a:pPr>
            <a:r>
              <a:rPr lang="en-US" sz="2400" dirty="0" smtClean="0"/>
              <a:t>Control Bus.</a:t>
            </a:r>
            <a:endParaRPr lang="en-US" sz="2400" dirty="0"/>
          </a:p>
        </p:txBody>
      </p:sp>
      <p:sp>
        <p:nvSpPr>
          <p:cNvPr id="6" name="Slide Number Placeholder 5"/>
          <p:cNvSpPr>
            <a:spLocks noGrp="1"/>
          </p:cNvSpPr>
          <p:nvPr>
            <p:ph type="sldNum" sz="quarter" idx="12"/>
          </p:nvPr>
        </p:nvSpPr>
        <p:spPr/>
        <p:txBody>
          <a:bodyPr/>
          <a:lstStyle/>
          <a:p>
            <a:fld id="{8A35EE77-047A-46A0-89E5-2FCADEEBEC53}" type="slidenum">
              <a:rPr lang="en-US" smtClean="0"/>
              <a:pPr/>
              <a:t>28</a:t>
            </a:fld>
            <a:endParaRPr lang="en-US"/>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280</a:t>
            </a:fld>
            <a:endParaRPr lang="en-US"/>
          </a:p>
        </p:txBody>
      </p:sp>
      <p:sp>
        <p:nvSpPr>
          <p:cNvPr id="5" name="Rectangle 4"/>
          <p:cNvSpPr/>
          <p:nvPr/>
        </p:nvSpPr>
        <p:spPr>
          <a:xfrm>
            <a:off x="304800" y="304800"/>
            <a:ext cx="8305800" cy="5632311"/>
          </a:xfrm>
          <a:prstGeom prst="rect">
            <a:avLst/>
          </a:prstGeom>
        </p:spPr>
        <p:txBody>
          <a:bodyPr wrap="square">
            <a:spAutoFit/>
          </a:bodyPr>
          <a:lstStyle/>
          <a:p>
            <a:pPr algn="just">
              <a:lnSpc>
                <a:spcPct val="200000"/>
              </a:lnSpc>
            </a:pPr>
            <a:r>
              <a:rPr lang="en-US" b="1" dirty="0" smtClean="0"/>
              <a:t>WR (Input terminal): - </a:t>
            </a:r>
            <a:r>
              <a:rPr lang="en-US" dirty="0" smtClean="0"/>
              <a:t>This is the "active low" input terminal which receives a signal for writing transmit data and control words from the CPU into the 8251.</a:t>
            </a:r>
          </a:p>
          <a:p>
            <a:pPr algn="just">
              <a:lnSpc>
                <a:spcPct val="200000"/>
              </a:lnSpc>
            </a:pPr>
            <a:r>
              <a:rPr lang="en-US" b="1" dirty="0" smtClean="0"/>
              <a:t>RD (Input terminal): - </a:t>
            </a:r>
            <a:r>
              <a:rPr lang="en-US" dirty="0" smtClean="0"/>
              <a:t>This is the "active low" input terminal which receives a signal for reading receive data and status words from the 8251.</a:t>
            </a:r>
          </a:p>
          <a:p>
            <a:pPr algn="just">
              <a:lnSpc>
                <a:spcPct val="200000"/>
              </a:lnSpc>
            </a:pPr>
            <a:r>
              <a:rPr lang="en-US" b="1" dirty="0" smtClean="0"/>
              <a:t>C/D (Input terminal): - </a:t>
            </a:r>
            <a:r>
              <a:rPr lang="en-US" dirty="0" smtClean="0"/>
              <a:t>This is an input terminal which receives a signal for selecting data or command words and status words when the 8251 is accessed by the CPU. If C/D = low, data will be accessed. If C/D = high, command word or status word will be accessed.</a:t>
            </a:r>
          </a:p>
          <a:p>
            <a:pPr algn="just">
              <a:lnSpc>
                <a:spcPct val="200000"/>
              </a:lnSpc>
            </a:pPr>
            <a:r>
              <a:rPr lang="en-US" b="1" dirty="0" smtClean="0"/>
              <a:t>CS (Input terminal) : - </a:t>
            </a:r>
            <a:r>
              <a:rPr lang="en-US" dirty="0" smtClean="0"/>
              <a:t>This is the "active low" input terminal which selects the 8251 at low level when the CPU accesses. </a:t>
            </a:r>
            <a:endParaRPr lang="en-US"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281</a:t>
            </a:fld>
            <a:endParaRPr lang="en-US"/>
          </a:p>
        </p:txBody>
      </p:sp>
      <p:sp>
        <p:nvSpPr>
          <p:cNvPr id="5" name="Rectangle 4"/>
          <p:cNvSpPr/>
          <p:nvPr/>
        </p:nvSpPr>
        <p:spPr>
          <a:xfrm>
            <a:off x="0" y="0"/>
            <a:ext cx="9144000" cy="6740307"/>
          </a:xfrm>
          <a:prstGeom prst="rect">
            <a:avLst/>
          </a:prstGeom>
        </p:spPr>
        <p:txBody>
          <a:bodyPr wrap="square">
            <a:spAutoFit/>
          </a:bodyPr>
          <a:lstStyle/>
          <a:p>
            <a:pPr algn="just">
              <a:lnSpc>
                <a:spcPct val="200000"/>
              </a:lnSpc>
            </a:pPr>
            <a:r>
              <a:rPr lang="en-US" b="1" dirty="0" smtClean="0"/>
              <a:t>TXD (output terminal): - </a:t>
            </a:r>
            <a:r>
              <a:rPr lang="en-US" dirty="0" smtClean="0"/>
              <a:t>This is an output terminal for transmitting data from which serial-converted data is sent out. The device is in "mark status" (high level) after resetting or during a status when transmit is disabled. It is also possible to set the device in "break status" (low level) by a command.</a:t>
            </a:r>
          </a:p>
          <a:p>
            <a:pPr algn="just">
              <a:lnSpc>
                <a:spcPct val="200000"/>
              </a:lnSpc>
            </a:pPr>
            <a:r>
              <a:rPr lang="en-US" b="1" dirty="0" smtClean="0"/>
              <a:t>TXRDY (output terminal): - </a:t>
            </a:r>
            <a:r>
              <a:rPr lang="en-US" dirty="0" smtClean="0"/>
              <a:t>This is an output terminal which indicates that the 8251is ready to accept a transmitted data character. But the terminal is always at low level if CTS = high or the device was set in "TX disable status" by a command. </a:t>
            </a:r>
          </a:p>
          <a:p>
            <a:pPr algn="just">
              <a:lnSpc>
                <a:spcPct val="200000"/>
              </a:lnSpc>
            </a:pPr>
            <a:r>
              <a:rPr lang="en-US" b="1" dirty="0" smtClean="0"/>
              <a:t>TXEMPTY (Output terminal): -  </a:t>
            </a:r>
            <a:r>
              <a:rPr lang="en-US" dirty="0" smtClean="0"/>
              <a:t>This is an output terminal which indicates that the 8251 has transmitted all the characters and had no data character. In "synchronous mode," the terminal is at high level, if transmit data characters are no longer remaining and sync characters are automatically transmitted. </a:t>
            </a:r>
          </a:p>
          <a:p>
            <a:pPr algn="just">
              <a:lnSpc>
                <a:spcPct val="200000"/>
              </a:lnSpc>
            </a:pPr>
            <a:endParaRPr lang="en-US" dirty="0" smtClean="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282</a:t>
            </a:fld>
            <a:endParaRPr lang="en-US"/>
          </a:p>
        </p:txBody>
      </p:sp>
      <p:sp>
        <p:nvSpPr>
          <p:cNvPr id="6" name="Rectangle 5"/>
          <p:cNvSpPr/>
          <p:nvPr/>
        </p:nvSpPr>
        <p:spPr>
          <a:xfrm>
            <a:off x="0" y="0"/>
            <a:ext cx="8839200" cy="6186309"/>
          </a:xfrm>
          <a:prstGeom prst="rect">
            <a:avLst/>
          </a:prstGeom>
        </p:spPr>
        <p:txBody>
          <a:bodyPr wrap="square">
            <a:spAutoFit/>
          </a:bodyPr>
          <a:lstStyle/>
          <a:p>
            <a:pPr algn="just">
              <a:lnSpc>
                <a:spcPct val="200000"/>
              </a:lnSpc>
            </a:pPr>
            <a:r>
              <a:rPr lang="en-US" b="1" dirty="0" smtClean="0"/>
              <a:t>TXC (Input terminal) : - </a:t>
            </a:r>
            <a:r>
              <a:rPr lang="en-US" dirty="0" smtClean="0"/>
              <a:t>This is a clock input signal which determines the transfer speed of transmitted data. In "synchronous mode," the baud rate will be the same as the frequency of TXC. In "asynchronous mode", it is possible to select the baud rate factor by mode instruction. It can be 1, 1/16 or 1/64 the TXC. The falling edge of TXC sifts the serial data out of the 8251.</a:t>
            </a:r>
          </a:p>
          <a:p>
            <a:pPr algn="just">
              <a:lnSpc>
                <a:spcPct val="200000"/>
              </a:lnSpc>
            </a:pPr>
            <a:r>
              <a:rPr lang="en-US" b="1" dirty="0" smtClean="0"/>
              <a:t>RXD (input terminal) : - </a:t>
            </a:r>
            <a:r>
              <a:rPr lang="en-US" dirty="0" smtClean="0"/>
              <a:t>This is a terminal which receives serial data.</a:t>
            </a:r>
          </a:p>
          <a:p>
            <a:pPr algn="just">
              <a:lnSpc>
                <a:spcPct val="200000"/>
              </a:lnSpc>
            </a:pPr>
            <a:r>
              <a:rPr lang="en-US" b="1" dirty="0" smtClean="0"/>
              <a:t>RXRDY (Output terminal): - </a:t>
            </a:r>
            <a:r>
              <a:rPr lang="en-US" dirty="0" smtClean="0"/>
              <a:t>This is a terminal which indicates that the 8251 contains a character that is ready to READ. If the CPU reads a data character, RXRDY will be reset by the leading edge of RD signal. Unless the CPU reads a data character before the next one is received completely, the preceding data will be lost. In such a case, an overrun error flag status word will be set.</a:t>
            </a:r>
            <a:endParaRPr lang="en-US"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283</a:t>
            </a:fld>
            <a:endParaRPr lang="en-US"/>
          </a:p>
        </p:txBody>
      </p:sp>
      <p:sp>
        <p:nvSpPr>
          <p:cNvPr id="5" name="Rectangle 4"/>
          <p:cNvSpPr/>
          <p:nvPr/>
        </p:nvSpPr>
        <p:spPr>
          <a:xfrm>
            <a:off x="228600" y="0"/>
            <a:ext cx="8686800" cy="5909310"/>
          </a:xfrm>
          <a:prstGeom prst="rect">
            <a:avLst/>
          </a:prstGeom>
        </p:spPr>
        <p:txBody>
          <a:bodyPr wrap="square">
            <a:spAutoFit/>
          </a:bodyPr>
          <a:lstStyle/>
          <a:p>
            <a:pPr algn="just">
              <a:lnSpc>
                <a:spcPct val="150000"/>
              </a:lnSpc>
            </a:pPr>
            <a:r>
              <a:rPr lang="en-US" b="1" dirty="0" smtClean="0"/>
              <a:t>RXC (Input terminal) : - </a:t>
            </a:r>
            <a:r>
              <a:rPr lang="en-US" dirty="0" smtClean="0"/>
              <a:t>This is a clock input signal which determines the transfer speed of received data. In "synchronous mode," the baud rate is the same as the frequency of RXC. In "asynchronous mode," it is possible to select the baud rate factor by mode instruction. It can be 1, 1/16, 1/64 the RXC.</a:t>
            </a:r>
          </a:p>
          <a:p>
            <a:pPr algn="just">
              <a:lnSpc>
                <a:spcPct val="150000"/>
              </a:lnSpc>
            </a:pPr>
            <a:endParaRPr lang="en-US" dirty="0" smtClean="0"/>
          </a:p>
          <a:p>
            <a:pPr algn="just">
              <a:lnSpc>
                <a:spcPct val="150000"/>
              </a:lnSpc>
            </a:pPr>
            <a:r>
              <a:rPr lang="en-US" b="1" dirty="0" smtClean="0"/>
              <a:t>SYNDET/BD (Input or output terminal): - </a:t>
            </a:r>
            <a:r>
              <a:rPr lang="en-US" dirty="0" smtClean="0"/>
              <a:t>This is a terminal whose function changes according to mode. In "internal synchronous mode." this terminal is at high level, if sync characters are received and synchronized. If a status word is read, the terminal will be reset. In "external synchronous mode, "this is an input terminal. </a:t>
            </a:r>
          </a:p>
          <a:p>
            <a:pPr algn="just">
              <a:lnSpc>
                <a:spcPct val="150000"/>
              </a:lnSpc>
            </a:pPr>
            <a:r>
              <a:rPr lang="en-US" dirty="0" smtClean="0"/>
              <a:t>A "High" on this input forces the 8251 to start receiving data characters.  In "asynchronous mode," this is an output terminal which generates "high level" output upon the detection of a "break" character if receiver data contains a "low-level" space between the stop bits of two continuous characters. The terminal will be reset, if RXD is at high level. After Reset is active, the terminal will be output at low level.</a:t>
            </a:r>
            <a:endParaRPr lang="en-US"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284</a:t>
            </a:fld>
            <a:endParaRPr lang="en-US"/>
          </a:p>
        </p:txBody>
      </p:sp>
      <p:sp>
        <p:nvSpPr>
          <p:cNvPr id="5" name="Rectangle 4"/>
          <p:cNvSpPr/>
          <p:nvPr/>
        </p:nvSpPr>
        <p:spPr>
          <a:xfrm>
            <a:off x="228600" y="152400"/>
            <a:ext cx="8610600" cy="5000728"/>
          </a:xfrm>
          <a:prstGeom prst="rect">
            <a:avLst/>
          </a:prstGeom>
        </p:spPr>
        <p:txBody>
          <a:bodyPr wrap="square">
            <a:spAutoFit/>
          </a:bodyPr>
          <a:lstStyle/>
          <a:p>
            <a:pPr algn="just">
              <a:lnSpc>
                <a:spcPct val="200000"/>
              </a:lnSpc>
            </a:pPr>
            <a:r>
              <a:rPr lang="en-US" b="1" dirty="0" smtClean="0"/>
              <a:t>DSR (Input terminal): - </a:t>
            </a:r>
            <a:r>
              <a:rPr lang="en-US" dirty="0" smtClean="0"/>
              <a:t>This is an input port for MODEM interface. The input status of the terminal can be recognized by the CPU reading status words.</a:t>
            </a:r>
          </a:p>
          <a:p>
            <a:pPr algn="just">
              <a:lnSpc>
                <a:spcPct val="200000"/>
              </a:lnSpc>
            </a:pPr>
            <a:r>
              <a:rPr lang="en-US" b="1" dirty="0" smtClean="0"/>
              <a:t>DTR (Output terminal): - </a:t>
            </a:r>
            <a:r>
              <a:rPr lang="en-US" dirty="0" smtClean="0"/>
              <a:t>This is an output port for MODEM interface. It is possible to set the status of DTR by a command.</a:t>
            </a:r>
          </a:p>
          <a:p>
            <a:pPr algn="just">
              <a:lnSpc>
                <a:spcPct val="200000"/>
              </a:lnSpc>
            </a:pPr>
            <a:r>
              <a:rPr lang="en-US" b="1" dirty="0" smtClean="0"/>
              <a:t>CTS (Input terminal): - </a:t>
            </a:r>
            <a:r>
              <a:rPr lang="en-US" dirty="0" smtClean="0"/>
              <a:t>This is an input terminal for MODEM interface which is used for controlling a transmit circuit. The terminal controls data transmission if the device is set in "TX Enable" status by a command. Data is transmittable if the terminal is at low level.</a:t>
            </a:r>
          </a:p>
          <a:p>
            <a:pPr algn="just">
              <a:lnSpc>
                <a:spcPct val="200000"/>
              </a:lnSpc>
            </a:pPr>
            <a:r>
              <a:rPr lang="en-US" b="1" dirty="0" smtClean="0"/>
              <a:t>RTS (Output terminal): - </a:t>
            </a:r>
            <a:r>
              <a:rPr lang="en-US" dirty="0" smtClean="0"/>
              <a:t>This is an output port for MODEM interface. It is possible to set the status RTS by a command.</a:t>
            </a:r>
            <a:endParaRPr lang="en-US"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285</a:t>
            </a:fld>
            <a:endParaRPr lang="en-US"/>
          </a:p>
        </p:txBody>
      </p:sp>
      <p:sp>
        <p:nvSpPr>
          <p:cNvPr id="5" name="Rectangle 4"/>
          <p:cNvSpPr/>
          <p:nvPr/>
        </p:nvSpPr>
        <p:spPr>
          <a:xfrm>
            <a:off x="228600" y="0"/>
            <a:ext cx="4572000" cy="2230739"/>
          </a:xfrm>
          <a:prstGeom prst="rect">
            <a:avLst/>
          </a:prstGeom>
        </p:spPr>
        <p:txBody>
          <a:bodyPr>
            <a:spAutoFit/>
          </a:bodyPr>
          <a:lstStyle/>
          <a:p>
            <a:pPr algn="just">
              <a:lnSpc>
                <a:spcPct val="200000"/>
              </a:lnSpc>
            </a:pPr>
            <a:r>
              <a:rPr lang="en-US" b="1" dirty="0" smtClean="0"/>
              <a:t>Control Words</a:t>
            </a:r>
          </a:p>
          <a:p>
            <a:pPr algn="just">
              <a:lnSpc>
                <a:spcPct val="200000"/>
              </a:lnSpc>
            </a:pPr>
            <a:r>
              <a:rPr lang="en-US" dirty="0" smtClean="0"/>
              <a:t>There are two types of control word.</a:t>
            </a:r>
          </a:p>
          <a:p>
            <a:pPr algn="just">
              <a:lnSpc>
                <a:spcPct val="200000"/>
              </a:lnSpc>
            </a:pPr>
            <a:r>
              <a:rPr lang="en-US" dirty="0" smtClean="0"/>
              <a:t>1. Mode instruction (setting of function)</a:t>
            </a:r>
          </a:p>
          <a:p>
            <a:pPr algn="just">
              <a:lnSpc>
                <a:spcPct val="200000"/>
              </a:lnSpc>
            </a:pPr>
            <a:r>
              <a:rPr lang="en-US" dirty="0" smtClean="0"/>
              <a:t>2. Command (setting of operation)</a:t>
            </a:r>
            <a:endParaRPr lang="en-US" dirty="0"/>
          </a:p>
        </p:txBody>
      </p:sp>
      <p:sp>
        <p:nvSpPr>
          <p:cNvPr id="6" name="Rectangle 5"/>
          <p:cNvSpPr/>
          <p:nvPr/>
        </p:nvSpPr>
        <p:spPr>
          <a:xfrm>
            <a:off x="228600" y="2286000"/>
            <a:ext cx="8763000" cy="4662815"/>
          </a:xfrm>
          <a:prstGeom prst="rect">
            <a:avLst/>
          </a:prstGeom>
        </p:spPr>
        <p:txBody>
          <a:bodyPr wrap="square">
            <a:spAutoFit/>
          </a:bodyPr>
          <a:lstStyle/>
          <a:p>
            <a:pPr algn="just">
              <a:lnSpc>
                <a:spcPct val="150000"/>
              </a:lnSpc>
            </a:pPr>
            <a:r>
              <a:rPr lang="en-US" b="1" dirty="0" smtClean="0"/>
              <a:t>1) Mode Instruction: - </a:t>
            </a:r>
            <a:r>
              <a:rPr lang="en-US" dirty="0" smtClean="0"/>
              <a:t>Mode instruction is used for setting the function of the 8251. Mode instruction will be in "wait for write" at either internal reset or external reset. That is, the writing of a control word after resetting will be recognized as a "mode instruction."</a:t>
            </a:r>
          </a:p>
          <a:p>
            <a:pPr algn="just">
              <a:lnSpc>
                <a:spcPct val="150000"/>
              </a:lnSpc>
            </a:pPr>
            <a:r>
              <a:rPr lang="en-US" dirty="0" smtClean="0"/>
              <a:t>Items set by mode instruction are as follows:</a:t>
            </a:r>
          </a:p>
          <a:p>
            <a:pPr marL="342900" indent="-342900" algn="just">
              <a:lnSpc>
                <a:spcPct val="150000"/>
              </a:lnSpc>
              <a:buFont typeface="Wingdings" pitchFamily="2" charset="2"/>
              <a:buChar char="v"/>
            </a:pPr>
            <a:r>
              <a:rPr lang="en-US" dirty="0" smtClean="0"/>
              <a:t>Synchronous/asynchronous mode</a:t>
            </a:r>
          </a:p>
          <a:p>
            <a:pPr marL="342900" indent="-342900" algn="just">
              <a:lnSpc>
                <a:spcPct val="150000"/>
              </a:lnSpc>
              <a:buFont typeface="Wingdings" pitchFamily="2" charset="2"/>
              <a:buChar char="v"/>
            </a:pPr>
            <a:r>
              <a:rPr lang="en-US" dirty="0" smtClean="0"/>
              <a:t>Stop bit length (asynchronous mode)</a:t>
            </a:r>
          </a:p>
          <a:p>
            <a:pPr marL="342900" indent="-342900" algn="just">
              <a:lnSpc>
                <a:spcPct val="150000"/>
              </a:lnSpc>
              <a:buFont typeface="Wingdings" pitchFamily="2" charset="2"/>
              <a:buChar char="v"/>
            </a:pPr>
            <a:r>
              <a:rPr lang="en-US" dirty="0" smtClean="0"/>
              <a:t>Character length</a:t>
            </a:r>
          </a:p>
          <a:p>
            <a:pPr marL="342900" indent="-342900" algn="just">
              <a:lnSpc>
                <a:spcPct val="150000"/>
              </a:lnSpc>
              <a:buFont typeface="Wingdings" pitchFamily="2" charset="2"/>
              <a:buChar char="v"/>
            </a:pPr>
            <a:r>
              <a:rPr lang="en-US" dirty="0" smtClean="0"/>
              <a:t>Parity bit</a:t>
            </a:r>
          </a:p>
          <a:p>
            <a:pPr marL="342900" indent="-342900" algn="just">
              <a:lnSpc>
                <a:spcPct val="150000"/>
              </a:lnSpc>
              <a:buFont typeface="Wingdings" pitchFamily="2" charset="2"/>
              <a:buChar char="v"/>
            </a:pPr>
            <a:r>
              <a:rPr lang="en-US" dirty="0" smtClean="0"/>
              <a:t>Baud rate factor (asynchronous mode)</a:t>
            </a:r>
          </a:p>
          <a:p>
            <a:pPr marL="342900" indent="-342900" algn="just">
              <a:lnSpc>
                <a:spcPct val="150000"/>
              </a:lnSpc>
              <a:buFont typeface="Wingdings" pitchFamily="2" charset="2"/>
              <a:buChar char="v"/>
            </a:pPr>
            <a:r>
              <a:rPr lang="en-US" dirty="0" smtClean="0"/>
              <a:t>Internal/external synchronization (synchronous mode)</a:t>
            </a:r>
          </a:p>
          <a:p>
            <a:pPr marL="342900" indent="-342900" algn="just">
              <a:lnSpc>
                <a:spcPct val="150000"/>
              </a:lnSpc>
              <a:buFont typeface="Wingdings" pitchFamily="2" charset="2"/>
              <a:buChar char="v"/>
            </a:pPr>
            <a:r>
              <a:rPr lang="en-US" dirty="0" smtClean="0"/>
              <a:t>Number of synchronous characters (Synchronous mode)</a:t>
            </a:r>
            <a:endParaRPr lang="en-US"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286</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914400" y="381000"/>
            <a:ext cx="6629400" cy="5458732"/>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362200" y="6019800"/>
            <a:ext cx="4143375" cy="314325"/>
          </a:xfrm>
          <a:prstGeom prst="rect">
            <a:avLst/>
          </a:prstGeom>
          <a:noFill/>
          <a:ln w="9525">
            <a:noFill/>
            <a:miter lim="800000"/>
            <a:headEnd/>
            <a:tailEnd/>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287</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457200" y="457200"/>
            <a:ext cx="7199938" cy="54102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514600" y="6324600"/>
            <a:ext cx="4627418" cy="304800"/>
          </a:xfrm>
          <a:prstGeom prst="rect">
            <a:avLst/>
          </a:prstGeom>
          <a:noFill/>
          <a:ln w="9525">
            <a:noFill/>
            <a:miter lim="800000"/>
            <a:headEnd/>
            <a:tailEnd/>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288</a:t>
            </a:fld>
            <a:endParaRPr lang="en-US"/>
          </a:p>
        </p:txBody>
      </p:sp>
      <p:sp>
        <p:nvSpPr>
          <p:cNvPr id="5" name="Rectangle 4"/>
          <p:cNvSpPr/>
          <p:nvPr/>
        </p:nvSpPr>
        <p:spPr>
          <a:xfrm>
            <a:off x="381000" y="304800"/>
            <a:ext cx="8534400" cy="5909310"/>
          </a:xfrm>
          <a:prstGeom prst="rect">
            <a:avLst/>
          </a:prstGeom>
        </p:spPr>
        <p:txBody>
          <a:bodyPr wrap="square">
            <a:spAutoFit/>
          </a:bodyPr>
          <a:lstStyle/>
          <a:p>
            <a:r>
              <a:rPr lang="en-US" b="1" dirty="0" smtClean="0"/>
              <a:t>2) Command</a:t>
            </a:r>
          </a:p>
          <a:p>
            <a:pPr algn="just">
              <a:lnSpc>
                <a:spcPct val="200000"/>
              </a:lnSpc>
            </a:pPr>
            <a:r>
              <a:rPr lang="en-US" dirty="0" smtClean="0"/>
              <a:t>Command is used for setting the operation of the 8251. It is possible to write a command whenever necessary after writing a mode instruction and sync characters.</a:t>
            </a:r>
          </a:p>
          <a:p>
            <a:pPr algn="just">
              <a:lnSpc>
                <a:spcPct val="200000"/>
              </a:lnSpc>
            </a:pPr>
            <a:r>
              <a:rPr lang="en-US" dirty="0" smtClean="0"/>
              <a:t>Items to be set by command are as follows:</a:t>
            </a:r>
          </a:p>
          <a:p>
            <a:pPr lvl="1" algn="just">
              <a:lnSpc>
                <a:spcPct val="200000"/>
              </a:lnSpc>
            </a:pPr>
            <a:r>
              <a:rPr lang="en-US" dirty="0" smtClean="0"/>
              <a:t>• Transmit Enable/Disable</a:t>
            </a:r>
          </a:p>
          <a:p>
            <a:pPr lvl="1" algn="just">
              <a:lnSpc>
                <a:spcPct val="200000"/>
              </a:lnSpc>
            </a:pPr>
            <a:r>
              <a:rPr lang="en-US" dirty="0" smtClean="0"/>
              <a:t>• Receive Enable/Disable</a:t>
            </a:r>
          </a:p>
          <a:p>
            <a:pPr lvl="1" algn="just">
              <a:lnSpc>
                <a:spcPct val="200000"/>
              </a:lnSpc>
            </a:pPr>
            <a:r>
              <a:rPr lang="en-US" dirty="0" smtClean="0"/>
              <a:t>• DTR, RTS Output of data</a:t>
            </a:r>
          </a:p>
          <a:p>
            <a:pPr lvl="1" algn="just">
              <a:lnSpc>
                <a:spcPct val="200000"/>
              </a:lnSpc>
            </a:pPr>
            <a:r>
              <a:rPr lang="en-US" dirty="0" smtClean="0"/>
              <a:t>• Resetting of error flag</a:t>
            </a:r>
          </a:p>
          <a:p>
            <a:pPr lvl="1" algn="just">
              <a:lnSpc>
                <a:spcPct val="200000"/>
              </a:lnSpc>
            </a:pPr>
            <a:r>
              <a:rPr lang="en-US" dirty="0" smtClean="0"/>
              <a:t>• Sending to break characters</a:t>
            </a:r>
          </a:p>
          <a:p>
            <a:pPr lvl="1" algn="just">
              <a:lnSpc>
                <a:spcPct val="200000"/>
              </a:lnSpc>
            </a:pPr>
            <a:r>
              <a:rPr lang="en-US" dirty="0" smtClean="0"/>
              <a:t>• Internal resetting</a:t>
            </a:r>
          </a:p>
          <a:p>
            <a:pPr lvl="1" algn="just">
              <a:lnSpc>
                <a:spcPct val="200000"/>
              </a:lnSpc>
            </a:pPr>
            <a:r>
              <a:rPr lang="en-US" dirty="0" smtClean="0"/>
              <a:t>• Hunt mode (synchronous mode)</a:t>
            </a:r>
            <a:endParaRPr lang="en-US"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289</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04800" y="0"/>
            <a:ext cx="7696200" cy="62484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438400" y="6248400"/>
            <a:ext cx="2590800" cy="319064"/>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
            <a:ext cx="1739322" cy="461665"/>
          </a:xfrm>
          <a:prstGeom prst="rect">
            <a:avLst/>
          </a:prstGeom>
        </p:spPr>
        <p:txBody>
          <a:bodyPr wrap="none">
            <a:spAutoFit/>
          </a:bodyPr>
          <a:lstStyle/>
          <a:p>
            <a:r>
              <a:rPr lang="en-US" sz="2400" b="1" dirty="0" smtClean="0"/>
              <a:t>Address Bus</a:t>
            </a:r>
            <a:endParaRPr lang="en-US" sz="2400" b="1" dirty="0"/>
          </a:p>
        </p:txBody>
      </p:sp>
      <p:sp>
        <p:nvSpPr>
          <p:cNvPr id="5" name="Rectangle 4"/>
          <p:cNvSpPr/>
          <p:nvPr/>
        </p:nvSpPr>
        <p:spPr>
          <a:xfrm>
            <a:off x="0" y="821026"/>
            <a:ext cx="9144000" cy="4708981"/>
          </a:xfrm>
          <a:prstGeom prst="rect">
            <a:avLst/>
          </a:prstGeom>
        </p:spPr>
        <p:txBody>
          <a:bodyPr wrap="square">
            <a:spAutoFit/>
          </a:bodyPr>
          <a:lstStyle/>
          <a:p>
            <a:pPr marL="457200" indent="-457200" algn="just">
              <a:lnSpc>
                <a:spcPct val="150000"/>
              </a:lnSpc>
              <a:buFont typeface="Wingdings" pitchFamily="2" charset="2"/>
              <a:buChar char="v"/>
            </a:pPr>
            <a:r>
              <a:rPr lang="en-US" sz="2000" dirty="0" smtClean="0">
                <a:latin typeface="Arial" pitchFamily="34" charset="0"/>
                <a:cs typeface="Arial" pitchFamily="34" charset="0"/>
              </a:rPr>
              <a:t>One wire for each bit, therefore 16 bits = 16 wires. Binary number carried alerts memory to ‘open’ the designated box. </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Data (binary) can then be put in or taken </a:t>
            </a:r>
            <a:r>
              <a:rPr lang="en-US" sz="2000" dirty="0" err="1" smtClean="0">
                <a:latin typeface="Arial" pitchFamily="34" charset="0"/>
                <a:cs typeface="Arial" pitchFamily="34" charset="0"/>
              </a:rPr>
              <a:t>out.The</a:t>
            </a:r>
            <a:r>
              <a:rPr lang="en-US" sz="2000" dirty="0" smtClean="0">
                <a:latin typeface="Arial" pitchFamily="34" charset="0"/>
                <a:cs typeface="Arial" pitchFamily="34" charset="0"/>
              </a:rPr>
              <a:t> Address Bus consists of 16 wires, therefore 16 bits. A 16 bit binary number allows 2</a:t>
            </a:r>
            <a:r>
              <a:rPr lang="en-US" sz="2000" baseline="30000" dirty="0" smtClean="0">
                <a:latin typeface="Arial" pitchFamily="34" charset="0"/>
                <a:cs typeface="Arial" pitchFamily="34" charset="0"/>
              </a:rPr>
              <a:t>16 </a:t>
            </a:r>
            <a:r>
              <a:rPr lang="en-US" sz="2000" dirty="0" smtClean="0">
                <a:latin typeface="Arial" pitchFamily="34" charset="0"/>
                <a:cs typeface="Arial" pitchFamily="34" charset="0"/>
              </a:rPr>
              <a:t>different numbers, or 32000 different numbers, </a:t>
            </a:r>
            <a:r>
              <a:rPr lang="en-US" sz="2000" dirty="0" err="1" smtClean="0">
                <a:latin typeface="Arial" pitchFamily="34" charset="0"/>
                <a:cs typeface="Arial" pitchFamily="34" charset="0"/>
              </a:rPr>
              <a:t>ie</a:t>
            </a:r>
            <a:r>
              <a:rPr lang="en-US" sz="2000" dirty="0" smtClean="0">
                <a:latin typeface="Arial" pitchFamily="34" charset="0"/>
                <a:cs typeface="Arial" pitchFamily="34" charset="0"/>
              </a:rPr>
              <a:t> 0000h up to </a:t>
            </a:r>
            <a:r>
              <a:rPr lang="en-US" sz="2000" dirty="0" err="1" smtClean="0">
                <a:latin typeface="Arial" pitchFamily="34" charset="0"/>
                <a:cs typeface="Arial" pitchFamily="34" charset="0"/>
              </a:rPr>
              <a:t>FFFFh</a:t>
            </a:r>
            <a:r>
              <a:rPr lang="en-US" sz="2000" dirty="0" smtClean="0">
                <a:latin typeface="Arial" pitchFamily="34" charset="0"/>
                <a:cs typeface="Arial" pitchFamily="34" charset="0"/>
              </a:rPr>
              <a:t>. </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Because memory consists of boxes, each with a unique address, the size of the address bus determines the size of memory, which can be used. </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To communicate with memory the microprocessor sends an address on the address bus, </a:t>
            </a:r>
            <a:r>
              <a:rPr lang="en-US" sz="2000" dirty="0" err="1" smtClean="0">
                <a:latin typeface="Arial" pitchFamily="34" charset="0"/>
                <a:cs typeface="Arial" pitchFamily="34" charset="0"/>
              </a:rPr>
              <a:t>eg</a:t>
            </a:r>
            <a:r>
              <a:rPr lang="en-US" sz="2000" dirty="0" smtClean="0">
                <a:latin typeface="Arial" pitchFamily="34" charset="0"/>
                <a:cs typeface="Arial" pitchFamily="34" charset="0"/>
              </a:rPr>
              <a:t> 0000000000000011 (3 in decimal), to the memory. The memory the selects box number 3 for reading or writing data. </a:t>
            </a:r>
            <a:endParaRPr lang="en-US" sz="2000"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8A35EE77-047A-46A0-89E5-2FCADEEBEC53}" type="slidenum">
              <a:rPr lang="en-US" smtClean="0"/>
              <a:pPr/>
              <a:t>29</a:t>
            </a:fld>
            <a:endParaRPr lang="en-US"/>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290</a:t>
            </a:fld>
            <a:endParaRPr lang="en-US"/>
          </a:p>
        </p:txBody>
      </p:sp>
      <p:sp>
        <p:nvSpPr>
          <p:cNvPr id="5" name="Rectangle 4"/>
          <p:cNvSpPr/>
          <p:nvPr/>
        </p:nvSpPr>
        <p:spPr>
          <a:xfrm>
            <a:off x="152400" y="152400"/>
            <a:ext cx="8839200" cy="923330"/>
          </a:xfrm>
          <a:prstGeom prst="rect">
            <a:avLst/>
          </a:prstGeom>
        </p:spPr>
        <p:txBody>
          <a:bodyPr wrap="square">
            <a:spAutoFit/>
          </a:bodyPr>
          <a:lstStyle/>
          <a:p>
            <a:r>
              <a:rPr lang="en-US" b="1" dirty="0" smtClean="0"/>
              <a:t>Status Word</a:t>
            </a:r>
          </a:p>
          <a:p>
            <a:r>
              <a:rPr lang="en-US" dirty="0" smtClean="0"/>
              <a:t>It is possible to see the internal status of the 8251 by reading a status word.</a:t>
            </a:r>
          </a:p>
          <a:p>
            <a:r>
              <a:rPr lang="en-US" dirty="0" smtClean="0"/>
              <a:t>The bit configuration of status word is shown</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524000" y="1066800"/>
            <a:ext cx="5419725" cy="5524500"/>
          </a:xfrm>
          <a:prstGeom prst="rect">
            <a:avLst/>
          </a:prstGeom>
          <a:noFill/>
          <a:ln w="9525">
            <a:noFill/>
            <a:miter lim="800000"/>
            <a:headEnd/>
            <a:tailEnd/>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291</a:t>
            </a:fld>
            <a:endParaRPr lang="en-US"/>
          </a:p>
        </p:txBody>
      </p:sp>
      <p:sp>
        <p:nvSpPr>
          <p:cNvPr id="5" name="Rectangle 4"/>
          <p:cNvSpPr/>
          <p:nvPr/>
        </p:nvSpPr>
        <p:spPr>
          <a:xfrm>
            <a:off x="637530" y="1371600"/>
            <a:ext cx="7877156" cy="3416320"/>
          </a:xfrm>
          <a:prstGeom prst="rect">
            <a:avLst/>
          </a:prstGeom>
        </p:spPr>
        <p:txBody>
          <a:bodyPr wrap="none">
            <a:spAutoFit/>
          </a:bodyPr>
          <a:lstStyle/>
          <a:p>
            <a:pPr algn="ctr"/>
            <a:r>
              <a:rPr lang="en-US" sz="7200" b="1" dirty="0" smtClean="0"/>
              <a:t>8279</a:t>
            </a:r>
          </a:p>
          <a:p>
            <a:pPr algn="ctr"/>
            <a:r>
              <a:rPr lang="en-US" sz="7200" b="1" dirty="0" smtClean="0"/>
              <a:t>Keyboard &amp; Display </a:t>
            </a:r>
          </a:p>
          <a:p>
            <a:pPr algn="ctr"/>
            <a:r>
              <a:rPr lang="en-US" sz="7200" b="1" dirty="0" smtClean="0"/>
              <a:t>Interface</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292</a:t>
            </a:fld>
            <a:endParaRPr lang="en-US"/>
          </a:p>
        </p:txBody>
      </p:sp>
      <p:pic>
        <p:nvPicPr>
          <p:cNvPr id="1026" name="Picture 2"/>
          <p:cNvPicPr>
            <a:picLocks noChangeAspect="1" noChangeArrowheads="1"/>
          </p:cNvPicPr>
          <p:nvPr/>
        </p:nvPicPr>
        <p:blipFill>
          <a:blip r:embed="rId2" cstate="print"/>
          <a:srcRect/>
          <a:stretch>
            <a:fillRect/>
          </a:stretch>
        </p:blipFill>
        <p:spPr bwMode="auto">
          <a:xfrm rot="5400000">
            <a:off x="1142999" y="-1143001"/>
            <a:ext cx="6858000" cy="9144001"/>
          </a:xfrm>
          <a:prstGeom prst="rect">
            <a:avLst/>
          </a:prstGeom>
          <a:noFill/>
          <a:ln w="9525">
            <a:noFill/>
            <a:miter lim="800000"/>
            <a:headEnd/>
            <a:tailEnd/>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293</a:t>
            </a:fld>
            <a:endParaRPr lang="en-US"/>
          </a:p>
        </p:txBody>
      </p:sp>
      <p:sp>
        <p:nvSpPr>
          <p:cNvPr id="3" name="TextBox 2"/>
          <p:cNvSpPr txBox="1"/>
          <p:nvPr/>
        </p:nvSpPr>
        <p:spPr>
          <a:xfrm>
            <a:off x="152400" y="0"/>
            <a:ext cx="8458200" cy="6740307"/>
          </a:xfrm>
          <a:prstGeom prst="rect">
            <a:avLst/>
          </a:prstGeom>
          <a:noFill/>
        </p:spPr>
        <p:txBody>
          <a:bodyPr wrap="square" rtlCol="0">
            <a:spAutoFit/>
          </a:bodyPr>
          <a:lstStyle/>
          <a:p>
            <a:pPr>
              <a:lnSpc>
                <a:spcPct val="150000"/>
              </a:lnSpc>
            </a:pPr>
            <a:r>
              <a:rPr lang="en-US" b="1" dirty="0" smtClean="0"/>
              <a:t>Block Diagram: -  </a:t>
            </a:r>
            <a:r>
              <a:rPr lang="en-US" dirty="0" smtClean="0"/>
              <a:t>It consists of four main sections:</a:t>
            </a:r>
          </a:p>
          <a:p>
            <a:pPr marL="342900" indent="-342900">
              <a:lnSpc>
                <a:spcPct val="150000"/>
              </a:lnSpc>
              <a:buAutoNum type="arabicPeriod"/>
            </a:pPr>
            <a:r>
              <a:rPr lang="en-US" dirty="0" smtClean="0"/>
              <a:t>CPU interface and control section</a:t>
            </a:r>
          </a:p>
          <a:p>
            <a:pPr marL="800100" lvl="1" indent="-342900">
              <a:lnSpc>
                <a:spcPct val="150000"/>
              </a:lnSpc>
              <a:buFont typeface="Arial" pitchFamily="34" charset="0"/>
              <a:buChar char="•"/>
            </a:pPr>
            <a:r>
              <a:rPr lang="en-US" dirty="0" smtClean="0"/>
              <a:t>Data buffers</a:t>
            </a:r>
          </a:p>
          <a:p>
            <a:pPr marL="800100" lvl="1" indent="-342900">
              <a:lnSpc>
                <a:spcPct val="150000"/>
              </a:lnSpc>
              <a:buFont typeface="Arial" pitchFamily="34" charset="0"/>
              <a:buChar char="•"/>
            </a:pPr>
            <a:r>
              <a:rPr lang="en-US" dirty="0" smtClean="0"/>
              <a:t>I/O Control</a:t>
            </a:r>
          </a:p>
          <a:p>
            <a:pPr marL="800100" lvl="1" indent="-342900">
              <a:lnSpc>
                <a:spcPct val="150000"/>
              </a:lnSpc>
              <a:buFont typeface="Arial" pitchFamily="34" charset="0"/>
              <a:buChar char="•"/>
            </a:pPr>
            <a:r>
              <a:rPr lang="en-US" dirty="0" smtClean="0"/>
              <a:t>Control &amp; Timing registers</a:t>
            </a:r>
          </a:p>
          <a:p>
            <a:pPr marL="800100" lvl="1" indent="-342900">
              <a:lnSpc>
                <a:spcPct val="150000"/>
              </a:lnSpc>
              <a:buFont typeface="Arial" pitchFamily="34" charset="0"/>
              <a:buChar char="•"/>
            </a:pPr>
            <a:r>
              <a:rPr lang="en-US" dirty="0" smtClean="0"/>
              <a:t>Control &amp; Timing logic </a:t>
            </a:r>
          </a:p>
          <a:p>
            <a:pPr marL="342900" indent="-342900">
              <a:lnSpc>
                <a:spcPct val="150000"/>
              </a:lnSpc>
              <a:buAutoNum type="arabicPeriod"/>
            </a:pPr>
            <a:r>
              <a:rPr lang="en-US" dirty="0" smtClean="0"/>
              <a:t>SCAN section</a:t>
            </a:r>
          </a:p>
          <a:p>
            <a:pPr marL="342900" indent="-342900">
              <a:lnSpc>
                <a:spcPct val="150000"/>
              </a:lnSpc>
              <a:buAutoNum type="arabicPeriod"/>
            </a:pPr>
            <a:r>
              <a:rPr lang="en-US" dirty="0" smtClean="0"/>
              <a:t>Keyboard section</a:t>
            </a:r>
          </a:p>
          <a:p>
            <a:pPr marL="800100" lvl="1" indent="-342900">
              <a:lnSpc>
                <a:spcPct val="150000"/>
              </a:lnSpc>
              <a:buFont typeface="Arial" pitchFamily="34" charset="0"/>
              <a:buChar char="•"/>
            </a:pPr>
            <a:r>
              <a:rPr lang="en-US" dirty="0" smtClean="0"/>
              <a:t>Return buffers</a:t>
            </a:r>
          </a:p>
          <a:p>
            <a:pPr marL="800100" lvl="1" indent="-342900">
              <a:lnSpc>
                <a:spcPct val="150000"/>
              </a:lnSpc>
              <a:buFont typeface="Arial" pitchFamily="34" charset="0"/>
              <a:buChar char="•"/>
            </a:pPr>
            <a:r>
              <a:rPr lang="en-US" dirty="0" smtClean="0"/>
              <a:t>Keyboard </a:t>
            </a:r>
            <a:r>
              <a:rPr lang="en-US" dirty="0" err="1" smtClean="0"/>
              <a:t>debounce</a:t>
            </a:r>
            <a:r>
              <a:rPr lang="en-US" dirty="0" smtClean="0"/>
              <a:t> &amp; control</a:t>
            </a:r>
          </a:p>
          <a:p>
            <a:pPr marL="800100" lvl="1" indent="-342900">
              <a:lnSpc>
                <a:spcPct val="150000"/>
              </a:lnSpc>
              <a:buFont typeface="Arial" pitchFamily="34" charset="0"/>
              <a:buChar char="•"/>
            </a:pPr>
            <a:r>
              <a:rPr lang="en-US" dirty="0" smtClean="0"/>
              <a:t>FIFO / Sensor RAM</a:t>
            </a:r>
          </a:p>
          <a:p>
            <a:pPr marL="800100" lvl="1" indent="-342900">
              <a:lnSpc>
                <a:spcPct val="150000"/>
              </a:lnSpc>
              <a:buFont typeface="Arial" pitchFamily="34" charset="0"/>
              <a:buChar char="•"/>
            </a:pPr>
            <a:r>
              <a:rPr lang="en-US" dirty="0" smtClean="0"/>
              <a:t>FIFO / Sensor RAM status</a:t>
            </a:r>
          </a:p>
          <a:p>
            <a:pPr marL="342900" indent="-342900">
              <a:lnSpc>
                <a:spcPct val="150000"/>
              </a:lnSpc>
              <a:buAutoNum type="arabicPeriod"/>
            </a:pPr>
            <a:r>
              <a:rPr lang="en-US" dirty="0" smtClean="0"/>
              <a:t>Display section</a:t>
            </a:r>
          </a:p>
          <a:p>
            <a:pPr marL="800100" lvl="1" indent="-342900">
              <a:lnSpc>
                <a:spcPct val="150000"/>
              </a:lnSpc>
              <a:buFont typeface="Arial" pitchFamily="34" charset="0"/>
              <a:buChar char="•"/>
            </a:pPr>
            <a:r>
              <a:rPr lang="en-US" dirty="0" smtClean="0"/>
              <a:t>Display RAM</a:t>
            </a:r>
          </a:p>
          <a:p>
            <a:pPr marL="800100" lvl="1" indent="-342900">
              <a:lnSpc>
                <a:spcPct val="150000"/>
              </a:lnSpc>
              <a:buFont typeface="Arial" pitchFamily="34" charset="0"/>
              <a:buChar char="•"/>
            </a:pPr>
            <a:r>
              <a:rPr lang="en-US" dirty="0" smtClean="0"/>
              <a:t> Display address Registers</a:t>
            </a:r>
          </a:p>
          <a:p>
            <a:pPr marL="800100" lvl="1" indent="-342900">
              <a:lnSpc>
                <a:spcPct val="150000"/>
              </a:lnSpc>
              <a:buFont typeface="Arial" pitchFamily="34" charset="0"/>
              <a:buChar char="•"/>
            </a:pPr>
            <a:r>
              <a:rPr lang="en-US" dirty="0" smtClean="0"/>
              <a:t>Display registers</a:t>
            </a:r>
            <a:endParaRPr lang="en-US"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35EE77-047A-46A0-89E5-2FCADEEBEC53}" type="slidenum">
              <a:rPr lang="en-US" smtClean="0"/>
              <a:pPr/>
              <a:t>294</a:t>
            </a:fld>
            <a:endParaRPr lang="en-US"/>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533400"/>
            <a:ext cx="2362200" cy="411162"/>
          </a:xfrm>
        </p:spPr>
        <p:txBody>
          <a:bodyPr>
            <a:normAutofit/>
          </a:bodyPr>
          <a:lstStyle/>
          <a:p>
            <a:r>
              <a:rPr lang="en-US" sz="1800" b="1" dirty="0" smtClean="0">
                <a:latin typeface="+mn-lt"/>
                <a:cs typeface="Times New Roman" pitchFamily="18" charset="0"/>
              </a:rPr>
              <a:t>Operating Modes</a:t>
            </a:r>
            <a:endParaRPr lang="en-US" sz="1800" b="1" dirty="0">
              <a:latin typeface="+mn-lt"/>
              <a:cs typeface="Times New Roman" pitchFamily="18" charset="0"/>
            </a:endParaRPr>
          </a:p>
        </p:txBody>
      </p:sp>
      <p:sp>
        <p:nvSpPr>
          <p:cNvPr id="4" name="Slide Number Placeholder 3"/>
          <p:cNvSpPr>
            <a:spLocks noGrp="1"/>
          </p:cNvSpPr>
          <p:nvPr>
            <p:ph type="sldNum" sz="quarter" idx="12"/>
          </p:nvPr>
        </p:nvSpPr>
        <p:spPr/>
        <p:txBody>
          <a:bodyPr/>
          <a:lstStyle/>
          <a:p>
            <a:fld id="{8A35EE77-047A-46A0-89E5-2FCADEEBEC53}" type="slidenum">
              <a:rPr lang="en-US" smtClean="0"/>
              <a:pPr/>
              <a:t>295</a:t>
            </a:fld>
            <a:endParaRPr lang="en-US"/>
          </a:p>
        </p:txBody>
      </p:sp>
      <p:sp>
        <p:nvSpPr>
          <p:cNvPr id="5" name="TextBox 4"/>
          <p:cNvSpPr txBox="1"/>
          <p:nvPr/>
        </p:nvSpPr>
        <p:spPr>
          <a:xfrm>
            <a:off x="533400" y="990600"/>
            <a:ext cx="7772400" cy="3892732"/>
          </a:xfrm>
          <a:prstGeom prst="rect">
            <a:avLst/>
          </a:prstGeom>
          <a:noFill/>
        </p:spPr>
        <p:txBody>
          <a:bodyPr wrap="square" rtlCol="0">
            <a:spAutoFit/>
          </a:bodyPr>
          <a:lstStyle/>
          <a:p>
            <a:pPr marL="342900" indent="-342900">
              <a:lnSpc>
                <a:spcPct val="200000"/>
              </a:lnSpc>
              <a:buAutoNum type="arabicPeriod"/>
            </a:pPr>
            <a:r>
              <a:rPr lang="en-US" dirty="0" smtClean="0"/>
              <a:t>Input Modes</a:t>
            </a:r>
          </a:p>
          <a:p>
            <a:pPr marL="800100" lvl="1" indent="-342900">
              <a:lnSpc>
                <a:spcPct val="200000"/>
              </a:lnSpc>
              <a:buFont typeface="Arial" pitchFamily="34" charset="0"/>
              <a:buChar char="•"/>
            </a:pPr>
            <a:r>
              <a:rPr lang="en-US" dirty="0" smtClean="0"/>
              <a:t>Scanned Keyboard</a:t>
            </a:r>
          </a:p>
          <a:p>
            <a:pPr marL="800100" lvl="1" indent="-342900">
              <a:lnSpc>
                <a:spcPct val="200000"/>
              </a:lnSpc>
              <a:buFont typeface="Arial" pitchFamily="34" charset="0"/>
              <a:buChar char="•"/>
            </a:pPr>
            <a:r>
              <a:rPr lang="en-US" dirty="0" smtClean="0"/>
              <a:t>Scanned Sensor Matrix</a:t>
            </a:r>
          </a:p>
          <a:p>
            <a:pPr marL="800100" lvl="1" indent="-342900">
              <a:lnSpc>
                <a:spcPct val="200000"/>
              </a:lnSpc>
              <a:buFont typeface="Arial" pitchFamily="34" charset="0"/>
              <a:buChar char="•"/>
            </a:pPr>
            <a:r>
              <a:rPr lang="en-US" dirty="0" err="1" smtClean="0"/>
              <a:t>Strobed</a:t>
            </a:r>
            <a:r>
              <a:rPr lang="en-US" dirty="0" smtClean="0"/>
              <a:t> Input</a:t>
            </a:r>
          </a:p>
          <a:p>
            <a:pPr marL="342900" indent="-342900">
              <a:lnSpc>
                <a:spcPct val="200000"/>
              </a:lnSpc>
              <a:buAutoNum type="arabicPeriod"/>
            </a:pPr>
            <a:r>
              <a:rPr lang="en-US" dirty="0" smtClean="0"/>
              <a:t>Display Modes</a:t>
            </a:r>
          </a:p>
          <a:p>
            <a:pPr marL="800100" lvl="1" indent="-342900">
              <a:lnSpc>
                <a:spcPct val="200000"/>
              </a:lnSpc>
              <a:buFont typeface="Arial" pitchFamily="34" charset="0"/>
              <a:buChar char="•"/>
            </a:pPr>
            <a:r>
              <a:rPr lang="en-US" dirty="0" smtClean="0"/>
              <a:t>Left Entry (Type writer type)</a:t>
            </a:r>
          </a:p>
          <a:p>
            <a:pPr marL="800100" lvl="1" indent="-342900">
              <a:lnSpc>
                <a:spcPct val="200000"/>
              </a:lnSpc>
              <a:buFont typeface="Arial" pitchFamily="34" charset="0"/>
              <a:buChar char="•"/>
            </a:pPr>
            <a:r>
              <a:rPr lang="en-US" dirty="0" smtClean="0"/>
              <a:t>Right Entry (calculator type)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22244" y="304800"/>
            <a:ext cx="8164507" cy="5105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A35EE77-047A-46A0-89E5-2FCADEEBEC53}"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1" y="304800"/>
            <a:ext cx="1503489" cy="523220"/>
          </a:xfrm>
          <a:prstGeom prst="rect">
            <a:avLst/>
          </a:prstGeom>
        </p:spPr>
        <p:txBody>
          <a:bodyPr wrap="none">
            <a:spAutoFit/>
          </a:bodyPr>
          <a:lstStyle/>
          <a:p>
            <a:r>
              <a:rPr lang="en-US" sz="2800" b="1" dirty="0" smtClean="0"/>
              <a:t>Data Bus</a:t>
            </a:r>
            <a:endParaRPr lang="en-US" sz="2800" b="1" dirty="0"/>
          </a:p>
        </p:txBody>
      </p:sp>
      <p:sp>
        <p:nvSpPr>
          <p:cNvPr id="5" name="Rectangle 4"/>
          <p:cNvSpPr/>
          <p:nvPr/>
        </p:nvSpPr>
        <p:spPr>
          <a:xfrm>
            <a:off x="304800" y="914400"/>
            <a:ext cx="8458200" cy="5170646"/>
          </a:xfrm>
          <a:prstGeom prst="rect">
            <a:avLst/>
          </a:prstGeom>
        </p:spPr>
        <p:txBody>
          <a:bodyPr wrap="square">
            <a:spAutoFit/>
          </a:bodyPr>
          <a:lstStyle/>
          <a:p>
            <a:pPr marL="457200" indent="-457200" algn="just">
              <a:lnSpc>
                <a:spcPct val="150000"/>
              </a:lnSpc>
              <a:buFont typeface="Wingdings" pitchFamily="2" charset="2"/>
              <a:buChar char="v"/>
            </a:pPr>
            <a:r>
              <a:rPr lang="en-US" sz="2000" dirty="0" smtClean="0">
                <a:latin typeface="Arial" pitchFamily="34" charset="0"/>
                <a:cs typeface="Arial" pitchFamily="34" charset="0"/>
              </a:rPr>
              <a:t>Data Bus: carries ‘data’, in binary form, between </a:t>
            </a:r>
            <a:r>
              <a:rPr lang="en-US" sz="2000" dirty="0" err="1" smtClean="0">
                <a:latin typeface="Arial" pitchFamily="34" charset="0"/>
                <a:cs typeface="Arial" pitchFamily="34" charset="0"/>
              </a:rPr>
              <a:t>μP</a:t>
            </a:r>
            <a:r>
              <a:rPr lang="en-US" sz="2000" dirty="0" smtClean="0">
                <a:latin typeface="Arial" pitchFamily="34" charset="0"/>
                <a:cs typeface="Arial" pitchFamily="34" charset="0"/>
              </a:rPr>
              <a:t> and other external units, such as memory. Data bus used to transmit "data", i.e. information, results of arithmetic, etc, between memory and the microprocessor.</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Bus is bi-directional. Size of the data bus determines what arithmetic can be done. If only 8 bits wide then largest number is 11111111 (255 in decimal). Therefore, larger number have to be broken down into chunks of 255. This slows microprocessor. </a:t>
            </a:r>
          </a:p>
          <a:p>
            <a:pPr marL="457200" indent="-457200" algn="just">
              <a:lnSpc>
                <a:spcPct val="150000"/>
              </a:lnSpc>
              <a:buFont typeface="Wingdings" pitchFamily="2" charset="2"/>
              <a:buChar char="v"/>
            </a:pPr>
            <a:r>
              <a:rPr lang="en-US" sz="2000" dirty="0" smtClean="0">
                <a:latin typeface="Arial" pitchFamily="34" charset="0"/>
                <a:cs typeface="Arial" pitchFamily="34" charset="0"/>
              </a:rPr>
              <a:t>Data Bus also carries instructions from memory to the microprocessor. Size of the bus therefore limits the number of possible instructions to 256,</a:t>
            </a:r>
            <a:endParaRPr lang="en-US" sz="2000"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8A35EE77-047A-46A0-89E5-2FCADEEBEC53}"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685801" y="533400"/>
            <a:ext cx="3638551" cy="45720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533401" y="1143000"/>
            <a:ext cx="8424964" cy="14478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0" y="5105400"/>
            <a:ext cx="9144000" cy="1752601"/>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3276600" y="2548420"/>
            <a:ext cx="2822237" cy="2480781"/>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1" y="457200"/>
            <a:ext cx="1905009" cy="523220"/>
          </a:xfrm>
          <a:prstGeom prst="rect">
            <a:avLst/>
          </a:prstGeom>
        </p:spPr>
        <p:txBody>
          <a:bodyPr wrap="none">
            <a:spAutoFit/>
          </a:bodyPr>
          <a:lstStyle/>
          <a:p>
            <a:r>
              <a:rPr lang="en-US" sz="2800" b="1" dirty="0" smtClean="0"/>
              <a:t>Control Bus</a:t>
            </a:r>
            <a:endParaRPr lang="en-US" sz="2800" b="1" dirty="0"/>
          </a:p>
        </p:txBody>
      </p:sp>
      <p:sp>
        <p:nvSpPr>
          <p:cNvPr id="5" name="Rectangle 4"/>
          <p:cNvSpPr/>
          <p:nvPr/>
        </p:nvSpPr>
        <p:spPr>
          <a:xfrm>
            <a:off x="381000" y="1219201"/>
            <a:ext cx="8305800" cy="2862322"/>
          </a:xfrm>
          <a:prstGeom prst="rect">
            <a:avLst/>
          </a:prstGeom>
        </p:spPr>
        <p:txBody>
          <a:bodyPr wrap="square">
            <a:spAutoFit/>
          </a:bodyPr>
          <a:lstStyle/>
          <a:p>
            <a:pPr algn="just">
              <a:lnSpc>
                <a:spcPct val="150000"/>
              </a:lnSpc>
            </a:pPr>
            <a:r>
              <a:rPr lang="en-US" sz="2000" dirty="0" smtClean="0">
                <a:latin typeface="Arial" pitchFamily="34" charset="0"/>
                <a:cs typeface="Arial" pitchFamily="34" charset="0"/>
              </a:rPr>
              <a:t>Control Bus are various lines which have specific functions for coordinating and controlling </a:t>
            </a:r>
            <a:r>
              <a:rPr lang="en-US" sz="2000" dirty="0" err="1" smtClean="0">
                <a:latin typeface="Arial" pitchFamily="34" charset="0"/>
                <a:cs typeface="Arial" pitchFamily="34" charset="0"/>
              </a:rPr>
              <a:t>uP</a:t>
            </a:r>
            <a:r>
              <a:rPr lang="en-US" sz="2000" dirty="0" smtClean="0">
                <a:latin typeface="Arial" pitchFamily="34" charset="0"/>
                <a:cs typeface="Arial" pitchFamily="34" charset="0"/>
              </a:rPr>
              <a:t> operations. </a:t>
            </a:r>
            <a:r>
              <a:rPr lang="en-US" sz="2000" dirty="0" err="1" smtClean="0">
                <a:latin typeface="Arial" pitchFamily="34" charset="0"/>
                <a:cs typeface="Arial" pitchFamily="34" charset="0"/>
              </a:rPr>
              <a:t>Eg</a:t>
            </a:r>
            <a:r>
              <a:rPr lang="en-US" sz="2000" dirty="0" smtClean="0">
                <a:latin typeface="Arial" pitchFamily="34" charset="0"/>
                <a:cs typeface="Arial" pitchFamily="34" charset="0"/>
              </a:rPr>
              <a:t>: Read/</a:t>
            </a:r>
            <a:r>
              <a:rPr lang="en-US" sz="2000" dirty="0" err="1" smtClean="0">
                <a:latin typeface="Arial" pitchFamily="34" charset="0"/>
                <a:cs typeface="Arial" pitchFamily="34" charset="0"/>
              </a:rPr>
              <a:t>NotWrite</a:t>
            </a:r>
            <a:r>
              <a:rPr lang="en-US" sz="2000" dirty="0" smtClean="0">
                <a:latin typeface="Arial" pitchFamily="34" charset="0"/>
                <a:cs typeface="Arial" pitchFamily="34" charset="0"/>
              </a:rPr>
              <a:t> line, single binary digit. Control whether memory is being ‘written to’ (data stored in </a:t>
            </a:r>
            <a:r>
              <a:rPr lang="en-US" sz="2000" dirty="0" err="1" smtClean="0">
                <a:latin typeface="Arial" pitchFamily="34" charset="0"/>
                <a:cs typeface="Arial" pitchFamily="34" charset="0"/>
              </a:rPr>
              <a:t>mem</a:t>
            </a:r>
            <a:r>
              <a:rPr lang="en-US" sz="2000" dirty="0" smtClean="0">
                <a:latin typeface="Arial" pitchFamily="34" charset="0"/>
                <a:cs typeface="Arial" pitchFamily="34" charset="0"/>
              </a:rPr>
              <a:t>) or ‘read from’ (data taken out of </a:t>
            </a:r>
            <a:r>
              <a:rPr lang="en-US" sz="2000" dirty="0" err="1" smtClean="0">
                <a:latin typeface="Arial" pitchFamily="34" charset="0"/>
                <a:cs typeface="Arial" pitchFamily="34" charset="0"/>
              </a:rPr>
              <a:t>mem</a:t>
            </a:r>
            <a:r>
              <a:rPr lang="en-US" sz="2000" dirty="0" smtClean="0">
                <a:latin typeface="Arial" pitchFamily="34" charset="0"/>
                <a:cs typeface="Arial" pitchFamily="34" charset="0"/>
              </a:rPr>
              <a:t>) 1 = Read, 0 = Write. May also include clock line(s) for timing/</a:t>
            </a:r>
            <a:r>
              <a:rPr lang="en-US" sz="2000" dirty="0" err="1" smtClean="0">
                <a:latin typeface="Arial" pitchFamily="34" charset="0"/>
                <a:cs typeface="Arial" pitchFamily="34" charset="0"/>
              </a:rPr>
              <a:t>synchronising</a:t>
            </a:r>
            <a:r>
              <a:rPr lang="en-US" sz="2000" dirty="0" smtClean="0">
                <a:latin typeface="Arial" pitchFamily="34" charset="0"/>
                <a:cs typeface="Arial" pitchFamily="34" charset="0"/>
              </a:rPr>
              <a:t>, ‘interrupts’, ‘reset’ etc.</a:t>
            </a:r>
            <a:endParaRPr lang="en-US" sz="2000"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8A35EE77-047A-46A0-89E5-2FCADEEBEC53}"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0" y="533400"/>
            <a:ext cx="9062357" cy="13716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838200" y="2209800"/>
            <a:ext cx="6570133" cy="1371600"/>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1823449" y="3657600"/>
            <a:ext cx="4463051" cy="2819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0" y="228600"/>
            <a:ext cx="9129432" cy="29718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0" y="2971800"/>
            <a:ext cx="9144000" cy="2057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914400"/>
            <a:ext cx="6858000" cy="3785652"/>
          </a:xfrm>
          <a:prstGeom prst="rect">
            <a:avLst/>
          </a:prstGeom>
          <a:noFill/>
        </p:spPr>
        <p:txBody>
          <a:bodyPr wrap="square" rtlCol="0">
            <a:spAutoFit/>
          </a:bodyPr>
          <a:lstStyle/>
          <a:p>
            <a:pPr algn="ctr">
              <a:lnSpc>
                <a:spcPct val="200000"/>
              </a:lnSpc>
            </a:pPr>
            <a:r>
              <a:rPr lang="en-US" sz="4000" b="1" dirty="0" smtClean="0">
                <a:latin typeface="Arial" pitchFamily="34" charset="0"/>
                <a:cs typeface="Arial" pitchFamily="34" charset="0"/>
              </a:rPr>
              <a:t>Microprocessors </a:t>
            </a:r>
          </a:p>
          <a:p>
            <a:pPr algn="ctr">
              <a:lnSpc>
                <a:spcPct val="200000"/>
              </a:lnSpc>
            </a:pPr>
            <a:r>
              <a:rPr lang="en-US" sz="4000" b="1" dirty="0" smtClean="0">
                <a:latin typeface="Arial" pitchFamily="34" charset="0"/>
                <a:cs typeface="Arial" pitchFamily="34" charset="0"/>
              </a:rPr>
              <a:t>V/S </a:t>
            </a:r>
          </a:p>
          <a:p>
            <a:pPr algn="ctr">
              <a:lnSpc>
                <a:spcPct val="200000"/>
              </a:lnSpc>
            </a:pPr>
            <a:r>
              <a:rPr lang="en-US" sz="4000" b="1" dirty="0" smtClean="0">
                <a:latin typeface="Arial" pitchFamily="34" charset="0"/>
                <a:cs typeface="Arial" pitchFamily="34" charset="0"/>
              </a:rPr>
              <a:t>Microcontrollers</a:t>
            </a:r>
            <a:endParaRPr lang="en-US" sz="40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8A35EE77-047A-46A0-89E5-2FCADEEBEC53}"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0"/>
            <a:ext cx="6071420" cy="29718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19577" y="3990976"/>
            <a:ext cx="4924425" cy="286702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8A35EE77-047A-46A0-89E5-2FCADEEBEC53}"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1"/>
          <a:ext cx="9144000" cy="7658100"/>
        </p:xfrm>
        <a:graphic>
          <a:graphicData uri="http://schemas.openxmlformats.org/drawingml/2006/table">
            <a:tbl>
              <a:tblPr firstRow="1" bandRow="1">
                <a:tableStyleId>{5C22544A-7EE6-4342-B048-85BDC9FD1C3A}</a:tableStyleId>
              </a:tblPr>
              <a:tblGrid>
                <a:gridCol w="4572000"/>
                <a:gridCol w="4572000"/>
              </a:tblGrid>
              <a:tr h="708660">
                <a:tc>
                  <a:txBody>
                    <a:bodyPr/>
                    <a:lstStyle/>
                    <a:p>
                      <a:pPr algn="ctr"/>
                      <a:r>
                        <a:rPr lang="en-US" sz="2000" b="0" dirty="0" smtClean="0">
                          <a:solidFill>
                            <a:schemeClr val="tx1"/>
                          </a:solidFill>
                          <a:latin typeface="Arial" pitchFamily="34" charset="0"/>
                          <a:cs typeface="Arial" pitchFamily="34" charset="0"/>
                        </a:rPr>
                        <a:t>MICROPROCESSORS</a:t>
                      </a:r>
                      <a:endParaRPr lang="en-US" sz="2000" b="0" dirty="0">
                        <a:solidFill>
                          <a:schemeClr val="tx1"/>
                        </a:solidFill>
                        <a:latin typeface="Arial" pitchFamily="34" charset="0"/>
                        <a:cs typeface="Arial" pitchFamily="34" charset="0"/>
                      </a:endParaRPr>
                    </a:p>
                  </a:txBody>
                  <a:tcPr/>
                </a:tc>
                <a:tc>
                  <a:txBody>
                    <a:bodyPr/>
                    <a:lstStyle/>
                    <a:p>
                      <a:pPr algn="ctr"/>
                      <a:r>
                        <a:rPr lang="en-US" sz="2000" b="0" dirty="0" smtClean="0">
                          <a:solidFill>
                            <a:schemeClr val="tx1"/>
                          </a:solidFill>
                          <a:latin typeface="Arial" pitchFamily="34" charset="0"/>
                          <a:cs typeface="Arial" pitchFamily="34" charset="0"/>
                        </a:rPr>
                        <a:t>MICROCONTROLLERS</a:t>
                      </a:r>
                      <a:endParaRPr lang="en-US" sz="2000" b="0" dirty="0">
                        <a:solidFill>
                          <a:schemeClr val="tx1"/>
                        </a:solidFill>
                        <a:latin typeface="Arial" pitchFamily="34" charset="0"/>
                        <a:cs typeface="Arial" pitchFamily="34" charset="0"/>
                      </a:endParaRPr>
                    </a:p>
                  </a:txBody>
                  <a:tcPr/>
                </a:tc>
              </a:tr>
              <a:tr h="1188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Arial" pitchFamily="34" charset="0"/>
                          <a:ea typeface="+mn-ea"/>
                          <a:cs typeface="Arial" pitchFamily="34" charset="0"/>
                        </a:rPr>
                        <a:t>contains No RAM, No ROM, No I/O ports.</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smtClean="0">
                          <a:latin typeface="Arial" pitchFamily="34" charset="0"/>
                          <a:cs typeface="Arial" pitchFamily="34" charset="0"/>
                        </a:rPr>
                        <a:t>Microcontroller has</a:t>
                      </a:r>
                      <a:r>
                        <a:rPr lang="en-US" sz="1800" baseline="0" dirty="0" smtClean="0">
                          <a:latin typeface="Arial" pitchFamily="34" charset="0"/>
                          <a:cs typeface="Arial" pitchFamily="34" charset="0"/>
                        </a:rPr>
                        <a:t> </a:t>
                      </a:r>
                      <a:r>
                        <a:rPr lang="en-US" sz="1800" dirty="0" smtClean="0">
                          <a:latin typeface="Arial" pitchFamily="34" charset="0"/>
                          <a:cs typeface="Arial" pitchFamily="34" charset="0"/>
                        </a:rPr>
                        <a:t>CPU,</a:t>
                      </a:r>
                      <a:r>
                        <a:rPr lang="en-US" sz="1800" baseline="0" dirty="0" smtClean="0">
                          <a:latin typeface="Arial" pitchFamily="34" charset="0"/>
                          <a:cs typeface="Arial" pitchFamily="34" charset="0"/>
                        </a:rPr>
                        <a:t> </a:t>
                      </a:r>
                      <a:r>
                        <a:rPr lang="en-US" sz="1800" dirty="0" smtClean="0">
                          <a:latin typeface="Arial" pitchFamily="34" charset="0"/>
                          <a:cs typeface="Arial" pitchFamily="34" charset="0"/>
                        </a:rPr>
                        <a:t>RAM, ROM,  I/O ports, Timers, ADC and other peripherals.</a:t>
                      </a:r>
                      <a:endParaRPr lang="en-US" sz="1800" dirty="0">
                        <a:latin typeface="Arial" pitchFamily="34" charset="0"/>
                        <a:cs typeface="Arial" pitchFamily="34" charset="0"/>
                      </a:endParaRPr>
                    </a:p>
                  </a:txBody>
                  <a:tcPr/>
                </a:tc>
              </a:tr>
              <a:tr h="201168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Arial" pitchFamily="34" charset="0"/>
                          <a:ea typeface="+mn-ea"/>
                          <a:cs typeface="Arial" pitchFamily="34" charset="0"/>
                        </a:rPr>
                        <a:t>Have the advantage of versatility on the amount of RAM, ROM, and I/O ports</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smtClean="0">
                          <a:latin typeface="Arial" pitchFamily="34" charset="0"/>
                          <a:cs typeface="Arial" pitchFamily="34" charset="0"/>
                        </a:rPr>
                        <a:t>The fixed amount of on-chip ROM, RAM, and number of I/O ports makes them ideal for many applications in which cost and space are critical</a:t>
                      </a:r>
                      <a:endParaRPr lang="en-US" sz="1800" dirty="0">
                        <a:latin typeface="Arial" pitchFamily="34" charset="0"/>
                        <a:cs typeface="Arial" pitchFamily="34" charset="0"/>
                      </a:endParaRPr>
                    </a:p>
                  </a:txBody>
                  <a:tcPr/>
                </a:tc>
              </a:tr>
              <a:tr h="201168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smtClean="0">
                          <a:latin typeface="Arial" pitchFamily="34" charset="0"/>
                          <a:cs typeface="Arial" pitchFamily="34" charset="0"/>
                        </a:rPr>
                        <a:t>Must add RAM, ROM, I/O ports, and</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smtClean="0">
                          <a:latin typeface="Arial" pitchFamily="34" charset="0"/>
                          <a:cs typeface="Arial" pitchFamily="34" charset="0"/>
                        </a:rPr>
                        <a:t>timers externally to make them functional this Make the system bulkier and much more</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smtClean="0">
                          <a:latin typeface="Arial" pitchFamily="34" charset="0"/>
                          <a:cs typeface="Arial" pitchFamily="34" charset="0"/>
                        </a:rPr>
                        <a:t>expensive</a:t>
                      </a:r>
                      <a:endParaRPr lang="en-US" sz="1800" dirty="0">
                        <a:latin typeface="Arial" pitchFamily="34" charset="0"/>
                        <a:cs typeface="Arial" pitchFamily="34"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smtClean="0">
                          <a:latin typeface="Arial" pitchFamily="34" charset="0"/>
                          <a:cs typeface="Arial" pitchFamily="34" charset="0"/>
                        </a:rPr>
                        <a:t>In many applications, the space it takes, the power it consumes, and the price per unit are much more critical considerations than the computing power</a:t>
                      </a:r>
                      <a:endParaRPr lang="en-US" sz="1800" dirty="0">
                        <a:latin typeface="Arial" pitchFamily="34" charset="0"/>
                        <a:cs typeface="Arial" pitchFamily="34" charset="0"/>
                      </a:endParaRPr>
                    </a:p>
                  </a:txBody>
                  <a:tcPr/>
                </a:tc>
              </a:tr>
              <a:tr h="1737360">
                <a:tc>
                  <a:txBody>
                    <a:bodyPr/>
                    <a:lstStyle/>
                    <a:p>
                      <a:pPr algn="just"/>
                      <a:r>
                        <a:rPr lang="en-US" sz="1800" dirty="0" smtClean="0">
                          <a:latin typeface="Arial" pitchFamily="34" charset="0"/>
                          <a:cs typeface="Arial" pitchFamily="34" charset="0"/>
                        </a:rPr>
                        <a:t>The prime</a:t>
                      </a:r>
                      <a:r>
                        <a:rPr lang="en-US" sz="1800" baseline="0" dirty="0" smtClean="0">
                          <a:latin typeface="Arial" pitchFamily="34" charset="0"/>
                          <a:cs typeface="Arial" pitchFamily="34" charset="0"/>
                        </a:rPr>
                        <a:t> use of microprocessor is to read data, perform extensive calculations on that data, and store those calculations.</a:t>
                      </a:r>
                      <a:endParaRPr lang="en-US" sz="1800" dirty="0">
                        <a:latin typeface="Arial" pitchFamily="34" charset="0"/>
                        <a:cs typeface="Arial" pitchFamily="34" charset="0"/>
                      </a:endParaRPr>
                    </a:p>
                  </a:txBody>
                  <a:tcPr/>
                </a:tc>
                <a:tc>
                  <a:txBody>
                    <a:bodyPr/>
                    <a:lstStyle/>
                    <a:p>
                      <a:r>
                        <a:rPr lang="en-US" sz="1800" dirty="0" smtClean="0">
                          <a:latin typeface="Arial" pitchFamily="34" charset="0"/>
                          <a:cs typeface="Arial" pitchFamily="34" charset="0"/>
                        </a:rPr>
                        <a:t>The prime use of microcontroller</a:t>
                      </a:r>
                      <a:r>
                        <a:rPr lang="en-US" sz="1800" baseline="0" dirty="0" smtClean="0">
                          <a:latin typeface="Arial" pitchFamily="34" charset="0"/>
                          <a:cs typeface="Arial" pitchFamily="34" charset="0"/>
                        </a:rPr>
                        <a:t> is to control the operation of a machine using a fixed program that is stored in ROM. </a:t>
                      </a:r>
                      <a:endParaRPr lang="en-US" sz="1800" dirty="0">
                        <a:latin typeface="Arial" pitchFamily="34" charset="0"/>
                        <a:cs typeface="Arial" pitchFamily="34" charset="0"/>
                      </a:endParaRPr>
                    </a:p>
                  </a:txBody>
                  <a:tcPr/>
                </a:tc>
              </a:tr>
            </a:tbl>
          </a:graphicData>
        </a:graphic>
      </p:graphicFrame>
      <p:sp>
        <p:nvSpPr>
          <p:cNvPr id="3" name="Slide Number Placeholder 2"/>
          <p:cNvSpPr>
            <a:spLocks noGrp="1"/>
          </p:cNvSpPr>
          <p:nvPr>
            <p:ph type="sldNum" sz="quarter" idx="12"/>
          </p:nvPr>
        </p:nvSpPr>
        <p:spPr/>
        <p:txBody>
          <a:bodyPr/>
          <a:lstStyle/>
          <a:p>
            <a:fld id="{8A35EE77-047A-46A0-89E5-2FCADEEBEC53}"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28600" y="381000"/>
            <a:ext cx="3895725" cy="5867400"/>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80000"/>
              </a:lnSpc>
              <a:spcBef>
                <a:spcPct val="20000"/>
              </a:spcBef>
              <a:spcAft>
                <a:spcPts val="0"/>
              </a:spcAft>
              <a:buClrTx/>
              <a:buSzTx/>
              <a:buFontTx/>
              <a:buNone/>
              <a:tabLst/>
              <a:defRPr/>
            </a:pPr>
            <a:r>
              <a:rPr kumimoji="0" lang="en-US" altLang="zh-TW" sz="2200" b="1"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Microprocessor</a:t>
            </a: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 </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CPU is stand-alone,  RAM, ROM, I/O, timer are separate</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designer can decide on the  amount of ROM, RAM and I/O ports.</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expensive</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versatility </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general-purpose</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High processing power</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High power consumption</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Instruction sets focus on processing-intensive operations</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Typically 32/64 – bit</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altLang="zh-TW" sz="2200" b="0" i="0" u="none" strike="noStrike" kern="1200" cap="none" spc="0" normalizeH="0" baseline="0" noProof="0" dirty="0" smtClean="0">
                <a:ln>
                  <a:noFill/>
                </a:ln>
                <a:solidFill>
                  <a:srgbClr val="000000"/>
                </a:solidFill>
                <a:effectLst/>
                <a:uLnTx/>
                <a:uFillTx/>
                <a:latin typeface="Arial" pitchFamily="34" charset="0"/>
                <a:ea typeface="PMingLiU" pitchFamily="18" charset="-120"/>
                <a:cs typeface="Arial" pitchFamily="34" charset="0"/>
              </a:rPr>
              <a:t>Typically deep pipeline (5-20 stages)</a:t>
            </a:r>
            <a:endParaRPr kumimoji="0" lang="en-US" altLang="zh-TW" sz="2200" b="0" i="0" u="none" strike="noStrike" kern="1200" cap="none" spc="0" normalizeH="0" baseline="0" noProof="0" dirty="0">
              <a:ln>
                <a:noFill/>
              </a:ln>
              <a:solidFill>
                <a:srgbClr val="000000"/>
              </a:solidFill>
              <a:effectLst/>
              <a:uLnTx/>
              <a:uFillTx/>
              <a:latin typeface="Arial" pitchFamily="34" charset="0"/>
              <a:ea typeface="PMingLiU" pitchFamily="18" charset="-120"/>
              <a:cs typeface="Arial" pitchFamily="34" charset="0"/>
            </a:endParaRPr>
          </a:p>
        </p:txBody>
      </p:sp>
      <p:sp>
        <p:nvSpPr>
          <p:cNvPr id="5" name="Rectangle 4"/>
          <p:cNvSpPr/>
          <p:nvPr/>
        </p:nvSpPr>
        <p:spPr>
          <a:xfrm>
            <a:off x="4114800" y="304800"/>
            <a:ext cx="4572000" cy="4832092"/>
          </a:xfrm>
          <a:prstGeom prst="rect">
            <a:avLst/>
          </a:prstGeom>
        </p:spPr>
        <p:txBody>
          <a:bodyPr wrap="square">
            <a:spAutoFit/>
          </a:bodyPr>
          <a:lstStyle/>
          <a:p>
            <a:pPr marL="342900" indent="-342900" algn="ctr">
              <a:spcBef>
                <a:spcPct val="20000"/>
              </a:spcBef>
            </a:pPr>
            <a:r>
              <a:rPr kumimoji="1" lang="en-US" altLang="zh-TW" sz="2000" b="1" dirty="0" smtClean="0">
                <a:solidFill>
                  <a:srgbClr val="000000"/>
                </a:solidFill>
                <a:latin typeface="Arial" pitchFamily="34" charset="0"/>
                <a:ea typeface="標楷體" pitchFamily="65" charset="-120"/>
                <a:cs typeface="Arial" pitchFamily="34" charset="0"/>
              </a:rPr>
              <a:t>Microcontroller</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CPU, RAM, ROM, I/O and timer are all on a single chip</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fixed amount of on-chip ROM, RAM, I/O ports</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for applications in which cost, power and space are critical</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single-purpose (control-oriented)</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Low processing power</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Low power consumption</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Bit-level operations</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Instruction sets focus on control and bit-level operations</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Typically 8/16 bit</a:t>
            </a:r>
          </a:p>
          <a:p>
            <a:pPr marL="342900" indent="-342900">
              <a:spcBef>
                <a:spcPct val="20000"/>
              </a:spcBef>
              <a:buFontTx/>
              <a:buChar char="•"/>
            </a:pPr>
            <a:r>
              <a:rPr kumimoji="1" lang="en-US" altLang="zh-TW" dirty="0" smtClean="0">
                <a:solidFill>
                  <a:srgbClr val="000000"/>
                </a:solidFill>
                <a:latin typeface="Arial" pitchFamily="34" charset="0"/>
                <a:ea typeface="標楷體" pitchFamily="65" charset="-120"/>
                <a:cs typeface="Arial" pitchFamily="34" charset="0"/>
              </a:rPr>
              <a:t>Typically single-cycle/two-stage pipeline</a:t>
            </a:r>
            <a:endParaRPr kumimoji="1" lang="en-US" altLang="zh-TW" dirty="0">
              <a:solidFill>
                <a:srgbClr val="000000"/>
              </a:solidFill>
              <a:latin typeface="Arial" pitchFamily="34" charset="0"/>
              <a:ea typeface="標楷體" pitchFamily="65" charset="-120"/>
              <a:cs typeface="Arial" pitchFamily="34" charset="0"/>
            </a:endParaRPr>
          </a:p>
        </p:txBody>
      </p:sp>
      <p:sp>
        <p:nvSpPr>
          <p:cNvPr id="6" name="Slide Number Placeholder 5"/>
          <p:cNvSpPr>
            <a:spLocks noGrp="1"/>
          </p:cNvSpPr>
          <p:nvPr>
            <p:ph type="sldNum" sz="quarter" idx="12"/>
          </p:nvPr>
        </p:nvSpPr>
        <p:spPr/>
        <p:txBody>
          <a:bodyPr/>
          <a:lstStyle/>
          <a:p>
            <a:fld id="{8A35EE77-047A-46A0-89E5-2FCADEEBEC53}"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447801"/>
            <a:ext cx="8686800" cy="2585323"/>
          </a:xfrm>
          <a:prstGeom prst="rect">
            <a:avLst/>
          </a:prstGeom>
          <a:noFill/>
        </p:spPr>
        <p:txBody>
          <a:bodyPr wrap="square" rtlCol="0">
            <a:spAutoFit/>
          </a:bodyPr>
          <a:lstStyle/>
          <a:p>
            <a:pPr algn="ctr"/>
            <a:r>
              <a:rPr lang="en-US" sz="3600" b="1" dirty="0" smtClean="0"/>
              <a:t>8085 </a:t>
            </a:r>
          </a:p>
          <a:p>
            <a:pPr algn="ctr"/>
            <a:r>
              <a:rPr lang="en-US" sz="3600" b="1" dirty="0" smtClean="0"/>
              <a:t>INSTRUNCTION SET </a:t>
            </a:r>
          </a:p>
          <a:p>
            <a:pPr algn="ctr"/>
            <a:r>
              <a:rPr lang="en-US" sz="3600" b="1" dirty="0" smtClean="0"/>
              <a:t>&amp;</a:t>
            </a:r>
            <a:r>
              <a:rPr lang="en-US" sz="5400" b="1" dirty="0" smtClean="0"/>
              <a:t> </a:t>
            </a:r>
          </a:p>
          <a:p>
            <a:pPr algn="ctr"/>
            <a:r>
              <a:rPr lang="en-US" sz="3600" b="1" dirty="0" smtClean="0"/>
              <a:t>ASSEMBLY LANGUAGE PROGRAMMING </a:t>
            </a:r>
            <a:endParaRPr lang="en-US" sz="3600" b="1" dirty="0"/>
          </a:p>
        </p:txBody>
      </p:sp>
      <p:sp>
        <p:nvSpPr>
          <p:cNvPr id="5" name="Slide Number Placeholder 4"/>
          <p:cNvSpPr>
            <a:spLocks noGrp="1"/>
          </p:cNvSpPr>
          <p:nvPr>
            <p:ph type="sldNum" sz="quarter" idx="12"/>
          </p:nvPr>
        </p:nvSpPr>
        <p:spPr/>
        <p:txBody>
          <a:bodyPr/>
          <a:lstStyle/>
          <a:p>
            <a:fld id="{8A35EE77-047A-46A0-89E5-2FCADEEBEC53}"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762001"/>
            <a:ext cx="5029200" cy="584775"/>
          </a:xfrm>
          <a:prstGeom prst="rect">
            <a:avLst/>
          </a:prstGeom>
        </p:spPr>
        <p:txBody>
          <a:bodyPr wrap="square">
            <a:spAutoFit/>
          </a:bodyPr>
          <a:lstStyle/>
          <a:p>
            <a:r>
              <a:rPr lang="en-US" sz="3200" b="1" baseline="0" dirty="0" smtClean="0">
                <a:solidFill>
                  <a:srgbClr val="000000"/>
                </a:solidFill>
                <a:latin typeface="Times New Roman"/>
              </a:rPr>
              <a:t>Von Neumann Architecture</a:t>
            </a:r>
            <a:r>
              <a:rPr lang="en-US" b="1" baseline="0" dirty="0" smtClean="0">
                <a:solidFill>
                  <a:srgbClr val="000000"/>
                </a:solidFill>
                <a:latin typeface="Times New Roman"/>
              </a:rPr>
              <a:t> </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990600" y="1905000"/>
            <a:ext cx="6984520" cy="2133600"/>
          </a:xfrm>
          <a:prstGeom prst="rect">
            <a:avLst/>
          </a:prstGeom>
          <a:noFill/>
          <a:ln w="9525">
            <a:noFill/>
            <a:miter lim="800000"/>
            <a:headEnd/>
            <a:tailEnd/>
          </a:ln>
        </p:spPr>
      </p:pic>
      <p:sp>
        <p:nvSpPr>
          <p:cNvPr id="7" name="TextBox 6"/>
          <p:cNvSpPr txBox="1"/>
          <p:nvPr/>
        </p:nvSpPr>
        <p:spPr>
          <a:xfrm>
            <a:off x="1219200" y="4572001"/>
            <a:ext cx="6553200" cy="461665"/>
          </a:xfrm>
          <a:prstGeom prst="rect">
            <a:avLst/>
          </a:prstGeom>
          <a:noFill/>
        </p:spPr>
        <p:txBody>
          <a:bodyPr wrap="square" rtlCol="0">
            <a:spAutoFit/>
          </a:bodyPr>
          <a:lstStyle/>
          <a:p>
            <a:r>
              <a:rPr lang="en-US" sz="2400" b="1" dirty="0" smtClean="0"/>
              <a:t>Common memory for Data &amp; program code</a:t>
            </a:r>
            <a:endParaRPr lang="en-US" sz="2400" b="1" dirty="0"/>
          </a:p>
        </p:txBody>
      </p:sp>
      <p:sp>
        <p:nvSpPr>
          <p:cNvPr id="5" name="Slide Number Placeholder 4"/>
          <p:cNvSpPr>
            <a:spLocks noGrp="1"/>
          </p:cNvSpPr>
          <p:nvPr>
            <p:ph type="sldNum" sz="quarter" idx="12"/>
          </p:nvPr>
        </p:nvSpPr>
        <p:spPr/>
        <p:txBody>
          <a:bodyPr/>
          <a:lstStyle/>
          <a:p>
            <a:fld id="{8A35EE77-047A-46A0-89E5-2FCADEEBEC53}"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438400" y="533400"/>
            <a:ext cx="3590192" cy="5334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0" y="1295400"/>
            <a:ext cx="9144000" cy="26670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304801" y="304800"/>
            <a:ext cx="3257551" cy="3810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28600" y="762000"/>
            <a:ext cx="8642723" cy="17526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228601" y="2667001"/>
            <a:ext cx="3200401" cy="475735"/>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0" y="3276600"/>
            <a:ext cx="8890000" cy="1066800"/>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228601" y="4419600"/>
            <a:ext cx="6610351" cy="381000"/>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1" y="4800600"/>
            <a:ext cx="9144001" cy="1676400"/>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fld id="{8A35EE77-047A-46A0-89E5-2FCADEEBEC53}"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304801" y="0"/>
            <a:ext cx="2800351" cy="45720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0" y="609600"/>
            <a:ext cx="9144000" cy="5260931"/>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2" y="76200"/>
            <a:ext cx="2815167" cy="3810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0" y="685800"/>
            <a:ext cx="9113400" cy="46482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228602" y="228600"/>
            <a:ext cx="4212167" cy="3810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0" y="762000"/>
            <a:ext cx="9144000" cy="762000"/>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207149" y="1676400"/>
            <a:ext cx="8936851" cy="46482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A35EE77-047A-46A0-89E5-2FCADEEBEC53}"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2" y="457200"/>
            <a:ext cx="9064487" cy="4343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381000" y="381000"/>
            <a:ext cx="2533651" cy="45720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838201" y="990600"/>
            <a:ext cx="8019047" cy="47244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381000" y="228600"/>
            <a:ext cx="2084832" cy="4572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457200" y="990600"/>
            <a:ext cx="8332304" cy="1143000"/>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0" y="2133601"/>
            <a:ext cx="2971800" cy="3154425"/>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2895600" y="2057400"/>
            <a:ext cx="3360000" cy="2133600"/>
          </a:xfrm>
          <a:prstGeom prst="rect">
            <a:avLst/>
          </a:prstGeom>
          <a:noFill/>
          <a:ln w="9525">
            <a:noFill/>
            <a:miter lim="800000"/>
            <a:headEnd/>
            <a:tailEnd/>
          </a:ln>
        </p:spPr>
      </p:pic>
      <p:pic>
        <p:nvPicPr>
          <p:cNvPr id="13318" name="Picture 6"/>
          <p:cNvPicPr>
            <a:picLocks noChangeAspect="1" noChangeArrowheads="1"/>
          </p:cNvPicPr>
          <p:nvPr/>
        </p:nvPicPr>
        <p:blipFill>
          <a:blip r:embed="rId6" cstate="print"/>
          <a:srcRect/>
          <a:stretch>
            <a:fillRect/>
          </a:stretch>
        </p:blipFill>
        <p:spPr bwMode="auto">
          <a:xfrm>
            <a:off x="5486400" y="4445214"/>
            <a:ext cx="3657600" cy="2412787"/>
          </a:xfrm>
          <a:prstGeom prst="rect">
            <a:avLst/>
          </a:prstGeom>
          <a:noFill/>
          <a:ln w="9525">
            <a:noFill/>
            <a:miter lim="800000"/>
            <a:headEnd/>
            <a:tailEnd/>
          </a:ln>
        </p:spPr>
      </p:pic>
      <p:pic>
        <p:nvPicPr>
          <p:cNvPr id="9" name="Picture 3"/>
          <p:cNvPicPr>
            <a:picLocks noChangeAspect="1" noChangeArrowheads="1"/>
          </p:cNvPicPr>
          <p:nvPr/>
        </p:nvPicPr>
        <p:blipFill>
          <a:blip r:embed="rId7" cstate="print"/>
          <a:srcRect/>
          <a:stretch>
            <a:fillRect/>
          </a:stretch>
        </p:blipFill>
        <p:spPr bwMode="auto">
          <a:xfrm>
            <a:off x="1" y="5791201"/>
            <a:ext cx="5410200" cy="346385"/>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fld id="{8A35EE77-047A-46A0-89E5-2FCADEEBEC53}"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14400" y="1355008"/>
            <a:ext cx="7696200" cy="3597993"/>
            <a:chOff x="304800" y="228600"/>
            <a:chExt cx="7696200" cy="3597993"/>
          </a:xfrm>
        </p:grpSpPr>
        <p:pic>
          <p:nvPicPr>
            <p:cNvPr id="14340" name="Picture 4"/>
            <p:cNvPicPr>
              <a:picLocks noChangeAspect="1" noChangeArrowheads="1"/>
            </p:cNvPicPr>
            <p:nvPr/>
          </p:nvPicPr>
          <p:blipFill>
            <a:blip r:embed="rId2" cstate="print"/>
            <a:srcRect/>
            <a:stretch>
              <a:fillRect/>
            </a:stretch>
          </p:blipFill>
          <p:spPr bwMode="auto">
            <a:xfrm>
              <a:off x="304800" y="228600"/>
              <a:ext cx="7346731" cy="1371600"/>
            </a:xfrm>
            <a:prstGeom prst="rect">
              <a:avLst/>
            </a:prstGeom>
            <a:noFill/>
            <a:ln w="9525">
              <a:noFill/>
              <a:miter lim="800000"/>
              <a:headEnd/>
              <a:tailEnd/>
            </a:ln>
          </p:spPr>
        </p:pic>
        <p:pic>
          <p:nvPicPr>
            <p:cNvPr id="14341" name="Picture 5"/>
            <p:cNvPicPr>
              <a:picLocks noChangeAspect="1" noChangeArrowheads="1"/>
            </p:cNvPicPr>
            <p:nvPr/>
          </p:nvPicPr>
          <p:blipFill>
            <a:blip r:embed="rId3" cstate="print"/>
            <a:srcRect/>
            <a:stretch>
              <a:fillRect/>
            </a:stretch>
          </p:blipFill>
          <p:spPr bwMode="auto">
            <a:xfrm>
              <a:off x="304800" y="2362200"/>
              <a:ext cx="7696200" cy="1464393"/>
            </a:xfrm>
            <a:prstGeom prst="rect">
              <a:avLst/>
            </a:prstGeom>
            <a:noFill/>
            <a:ln w="9525">
              <a:noFill/>
              <a:miter lim="800000"/>
              <a:headEnd/>
              <a:tailEnd/>
            </a:ln>
          </p:spPr>
        </p:pic>
      </p:grpSp>
      <p:sp>
        <p:nvSpPr>
          <p:cNvPr id="9" name="Slide Number Placeholder 8"/>
          <p:cNvSpPr>
            <a:spLocks noGrp="1"/>
          </p:cNvSpPr>
          <p:nvPr>
            <p:ph type="sldNum" sz="quarter" idx="12"/>
          </p:nvPr>
        </p:nvSpPr>
        <p:spPr/>
        <p:txBody>
          <a:bodyPr/>
          <a:lstStyle/>
          <a:p>
            <a:fld id="{8A35EE77-047A-46A0-89E5-2FCADEEBEC53}"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2438401" y="609600"/>
            <a:ext cx="3105151" cy="3810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838201" y="1447800"/>
            <a:ext cx="7312025" cy="26670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602" y="685800"/>
            <a:ext cx="4756687" cy="707886"/>
          </a:xfrm>
          <a:prstGeom prst="rect">
            <a:avLst/>
          </a:prstGeom>
        </p:spPr>
        <p:txBody>
          <a:bodyPr wrap="none">
            <a:spAutoFit/>
          </a:bodyPr>
          <a:lstStyle/>
          <a:p>
            <a:r>
              <a:rPr lang="en-US" sz="4000" b="1" dirty="0"/>
              <a:t>Harvard Architecture </a:t>
            </a:r>
            <a:endParaRPr lang="en-US" sz="4000" dirty="0"/>
          </a:p>
        </p:txBody>
      </p:sp>
      <p:pic>
        <p:nvPicPr>
          <p:cNvPr id="4098" name="Picture 2"/>
          <p:cNvPicPr>
            <a:picLocks noChangeAspect="1" noChangeArrowheads="1"/>
          </p:cNvPicPr>
          <p:nvPr/>
        </p:nvPicPr>
        <p:blipFill>
          <a:blip r:embed="rId2" cstate="print"/>
          <a:srcRect/>
          <a:stretch>
            <a:fillRect/>
          </a:stretch>
        </p:blipFill>
        <p:spPr bwMode="auto">
          <a:xfrm>
            <a:off x="113569" y="1676400"/>
            <a:ext cx="9030433" cy="1905000"/>
          </a:xfrm>
          <a:prstGeom prst="rect">
            <a:avLst/>
          </a:prstGeom>
          <a:noFill/>
          <a:ln w="9525">
            <a:noFill/>
            <a:miter lim="800000"/>
            <a:headEnd/>
            <a:tailEnd/>
          </a:ln>
        </p:spPr>
      </p:pic>
      <p:sp>
        <p:nvSpPr>
          <p:cNvPr id="6" name="Rectangle 5"/>
          <p:cNvSpPr/>
          <p:nvPr/>
        </p:nvSpPr>
        <p:spPr>
          <a:xfrm>
            <a:off x="381000" y="4191001"/>
            <a:ext cx="8382000" cy="1200329"/>
          </a:xfrm>
          <a:prstGeom prst="rect">
            <a:avLst/>
          </a:prstGeom>
        </p:spPr>
        <p:txBody>
          <a:bodyPr wrap="square">
            <a:spAutoFit/>
          </a:bodyPr>
          <a:lstStyle/>
          <a:p>
            <a:r>
              <a:rPr lang="en-US" sz="2400" b="1" dirty="0"/>
              <a:t>Separate memory blocks for program (instructions) and data</a:t>
            </a:r>
          </a:p>
          <a:p>
            <a:r>
              <a:rPr lang="en-US" sz="2400" b="1" dirty="0"/>
              <a:t>–</a:t>
            </a:r>
            <a:r>
              <a:rPr lang="en-US" sz="2400" b="1" dirty="0" smtClean="0"/>
              <a:t>More efficient since accessing instructions and data can be done in parallel</a:t>
            </a:r>
            <a:endParaRPr lang="en-US" sz="2400" b="1" dirty="0"/>
          </a:p>
        </p:txBody>
      </p:sp>
      <p:sp>
        <p:nvSpPr>
          <p:cNvPr id="5" name="Slide Number Placeholder 4"/>
          <p:cNvSpPr>
            <a:spLocks noGrp="1"/>
          </p:cNvSpPr>
          <p:nvPr>
            <p:ph type="sldNum" sz="quarter" idx="12"/>
          </p:nvPr>
        </p:nvSpPr>
        <p:spPr/>
        <p:txBody>
          <a:bodyPr/>
          <a:lstStyle/>
          <a:p>
            <a:fld id="{8A35EE77-047A-46A0-89E5-2FCADEEBEC53}"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2819401" y="304800"/>
            <a:ext cx="2930236" cy="457200"/>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457200" y="914400"/>
            <a:ext cx="8305800" cy="2362200"/>
          </a:xfrm>
          <a:prstGeom prst="rect">
            <a:avLst/>
          </a:prstGeom>
          <a:noFill/>
          <a:ln w="9525">
            <a:noFill/>
            <a:miter lim="800000"/>
            <a:headEnd/>
            <a:tailEnd/>
          </a:ln>
        </p:spPr>
      </p:pic>
      <p:pic>
        <p:nvPicPr>
          <p:cNvPr id="16388" name="Picture 4"/>
          <p:cNvPicPr>
            <a:picLocks noChangeAspect="1" noChangeArrowheads="1"/>
          </p:cNvPicPr>
          <p:nvPr/>
        </p:nvPicPr>
        <p:blipFill>
          <a:blip r:embed="rId4" cstate="print"/>
          <a:srcRect/>
          <a:stretch>
            <a:fillRect/>
          </a:stretch>
        </p:blipFill>
        <p:spPr bwMode="auto">
          <a:xfrm>
            <a:off x="533400" y="3657600"/>
            <a:ext cx="8305800" cy="2723404"/>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8A35EE77-047A-46A0-89E5-2FCADEEBEC53}"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304800" y="533401"/>
            <a:ext cx="8153400" cy="483648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533400" y="457201"/>
            <a:ext cx="8229600" cy="5802284"/>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304800" y="1"/>
            <a:ext cx="8229600" cy="2861006"/>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381001" y="3048000"/>
            <a:ext cx="8469313" cy="25146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228600" y="228600"/>
            <a:ext cx="8686800" cy="6045304"/>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304800" y="228600"/>
            <a:ext cx="8153400" cy="2971800"/>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228600" y="3505201"/>
            <a:ext cx="8305800" cy="2327633"/>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381000" y="304801"/>
            <a:ext cx="8382000" cy="6316133"/>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3200401" y="228600"/>
            <a:ext cx="2346159" cy="381000"/>
          </a:xfrm>
          <a:prstGeom prst="rect">
            <a:avLst/>
          </a:prstGeom>
          <a:noFill/>
          <a:ln w="9525">
            <a:noFill/>
            <a:miter lim="800000"/>
            <a:headEnd/>
            <a:tailEnd/>
          </a:ln>
        </p:spPr>
      </p:pic>
      <p:grpSp>
        <p:nvGrpSpPr>
          <p:cNvPr id="7" name="Group 6"/>
          <p:cNvGrpSpPr/>
          <p:nvPr/>
        </p:nvGrpSpPr>
        <p:grpSpPr>
          <a:xfrm>
            <a:off x="152400" y="685800"/>
            <a:ext cx="8839200" cy="2971800"/>
            <a:chOff x="381000" y="1066800"/>
            <a:chExt cx="8153400" cy="2837153"/>
          </a:xfrm>
        </p:grpSpPr>
        <p:pic>
          <p:nvPicPr>
            <p:cNvPr id="23555" name="Picture 3"/>
            <p:cNvPicPr>
              <a:picLocks noChangeAspect="1" noChangeArrowheads="1"/>
            </p:cNvPicPr>
            <p:nvPr/>
          </p:nvPicPr>
          <p:blipFill>
            <a:blip r:embed="rId3" cstate="print"/>
            <a:srcRect/>
            <a:stretch>
              <a:fillRect/>
            </a:stretch>
          </p:blipFill>
          <p:spPr bwMode="auto">
            <a:xfrm>
              <a:off x="457199" y="1066800"/>
              <a:ext cx="8077201" cy="1457918"/>
            </a:xfrm>
            <a:prstGeom prst="rect">
              <a:avLst/>
            </a:prstGeom>
            <a:noFill/>
            <a:ln w="9525">
              <a:noFill/>
              <a:miter lim="800000"/>
              <a:headEnd/>
              <a:tailEnd/>
            </a:ln>
          </p:spPr>
        </p:pic>
        <p:pic>
          <p:nvPicPr>
            <p:cNvPr id="23556" name="Picture 4"/>
            <p:cNvPicPr>
              <a:picLocks noChangeAspect="1" noChangeArrowheads="1"/>
            </p:cNvPicPr>
            <p:nvPr/>
          </p:nvPicPr>
          <p:blipFill>
            <a:blip r:embed="rId4" cstate="print"/>
            <a:srcRect/>
            <a:stretch>
              <a:fillRect/>
            </a:stretch>
          </p:blipFill>
          <p:spPr bwMode="auto">
            <a:xfrm>
              <a:off x="381000" y="2438400"/>
              <a:ext cx="8077200" cy="1465553"/>
            </a:xfrm>
            <a:prstGeom prst="rect">
              <a:avLst/>
            </a:prstGeom>
            <a:noFill/>
            <a:ln w="9525">
              <a:noFill/>
              <a:miter lim="800000"/>
              <a:headEnd/>
              <a:tailEnd/>
            </a:ln>
          </p:spPr>
        </p:pic>
      </p:grpSp>
      <p:pic>
        <p:nvPicPr>
          <p:cNvPr id="23557" name="Picture 5"/>
          <p:cNvPicPr>
            <a:picLocks noChangeAspect="1" noChangeArrowheads="1"/>
          </p:cNvPicPr>
          <p:nvPr/>
        </p:nvPicPr>
        <p:blipFill>
          <a:blip r:embed="rId5" cstate="print"/>
          <a:srcRect/>
          <a:stretch>
            <a:fillRect/>
          </a:stretch>
        </p:blipFill>
        <p:spPr bwMode="auto">
          <a:xfrm>
            <a:off x="228602" y="3810000"/>
            <a:ext cx="8394031" cy="3048000"/>
          </a:xfrm>
          <a:prstGeom prst="rect">
            <a:avLst/>
          </a:prstGeom>
          <a:noFill/>
          <a:ln w="9525">
            <a:noFill/>
            <a:miter lim="800000"/>
            <a:headEnd/>
            <a:tailEnd/>
          </a:ln>
        </p:spPr>
      </p:pic>
      <p:sp>
        <p:nvSpPr>
          <p:cNvPr id="9" name="Slide Number Placeholder 8"/>
          <p:cNvSpPr>
            <a:spLocks noGrp="1"/>
          </p:cNvSpPr>
          <p:nvPr>
            <p:ph type="sldNum" sz="quarter" idx="12"/>
          </p:nvPr>
        </p:nvSpPr>
        <p:spPr/>
        <p:txBody>
          <a:bodyPr/>
          <a:lstStyle/>
          <a:p>
            <a:fld id="{8A35EE77-047A-46A0-89E5-2FCADEEBEC53}"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228600" y="228600"/>
            <a:ext cx="8229600" cy="648291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381000" y="152400"/>
            <a:ext cx="8229600" cy="644346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457201"/>
            <a:ext cx="7130222" cy="646331"/>
          </a:xfrm>
          <a:prstGeom prst="rect">
            <a:avLst/>
          </a:prstGeom>
        </p:spPr>
        <p:txBody>
          <a:bodyPr wrap="none">
            <a:spAutoFit/>
          </a:bodyPr>
          <a:lstStyle/>
          <a:p>
            <a:r>
              <a:rPr lang="en-US" sz="3600" b="1" dirty="0"/>
              <a:t>Super-Harvard Architecture (SHARC)</a:t>
            </a:r>
            <a:endParaRPr lang="en-US" sz="3600" dirty="0"/>
          </a:p>
        </p:txBody>
      </p:sp>
      <p:pic>
        <p:nvPicPr>
          <p:cNvPr id="5122" name="Picture 2"/>
          <p:cNvPicPr>
            <a:picLocks noChangeAspect="1" noChangeArrowheads="1"/>
          </p:cNvPicPr>
          <p:nvPr/>
        </p:nvPicPr>
        <p:blipFill>
          <a:blip r:embed="rId2" cstate="print"/>
          <a:srcRect/>
          <a:stretch>
            <a:fillRect/>
          </a:stretch>
        </p:blipFill>
        <p:spPr bwMode="auto">
          <a:xfrm>
            <a:off x="609602" y="1447800"/>
            <a:ext cx="7941039" cy="1981200"/>
          </a:xfrm>
          <a:prstGeom prst="rect">
            <a:avLst/>
          </a:prstGeom>
          <a:noFill/>
          <a:ln w="9525">
            <a:noFill/>
            <a:miter lim="800000"/>
            <a:headEnd/>
            <a:tailEnd/>
          </a:ln>
        </p:spPr>
      </p:pic>
      <p:sp>
        <p:nvSpPr>
          <p:cNvPr id="6" name="Rectangle 5"/>
          <p:cNvSpPr/>
          <p:nvPr/>
        </p:nvSpPr>
        <p:spPr>
          <a:xfrm>
            <a:off x="0" y="4191001"/>
            <a:ext cx="8610600" cy="830997"/>
          </a:xfrm>
          <a:prstGeom prst="rect">
            <a:avLst/>
          </a:prstGeom>
        </p:spPr>
        <p:txBody>
          <a:bodyPr wrap="square">
            <a:spAutoFit/>
          </a:bodyPr>
          <a:lstStyle/>
          <a:p>
            <a:r>
              <a:rPr lang="en-US" sz="2400" b="1" dirty="0" smtClean="0"/>
              <a:t>– Secondary data is stored in program memory to balance the load on both memory blocks</a:t>
            </a:r>
            <a:endParaRPr lang="en-US" sz="2400" b="1" dirty="0"/>
          </a:p>
        </p:txBody>
      </p:sp>
      <p:sp>
        <p:nvSpPr>
          <p:cNvPr id="5" name="Slide Number Placeholder 4"/>
          <p:cNvSpPr>
            <a:spLocks noGrp="1"/>
          </p:cNvSpPr>
          <p:nvPr>
            <p:ph type="sldNum" sz="quarter" idx="12"/>
          </p:nvPr>
        </p:nvSpPr>
        <p:spPr/>
        <p:txBody>
          <a:bodyPr/>
          <a:lstStyle/>
          <a:p>
            <a:fld id="{8A35EE77-047A-46A0-89E5-2FCADEEBEC53}" type="slidenum">
              <a:rPr lang="en-US" smtClean="0"/>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152400"/>
            <a:ext cx="9144001" cy="6629400"/>
            <a:chOff x="-1" y="228600"/>
            <a:chExt cx="9144001" cy="6629400"/>
          </a:xfrm>
        </p:grpSpPr>
        <p:pic>
          <p:nvPicPr>
            <p:cNvPr id="26626" name="Picture 2"/>
            <p:cNvPicPr>
              <a:picLocks noChangeAspect="1" noChangeArrowheads="1"/>
            </p:cNvPicPr>
            <p:nvPr/>
          </p:nvPicPr>
          <p:blipFill>
            <a:blip r:embed="rId2" cstate="print"/>
            <a:srcRect/>
            <a:stretch>
              <a:fillRect/>
            </a:stretch>
          </p:blipFill>
          <p:spPr bwMode="auto">
            <a:xfrm>
              <a:off x="228600" y="228600"/>
              <a:ext cx="8382000" cy="4815901"/>
            </a:xfrm>
            <a:prstGeom prst="rect">
              <a:avLst/>
            </a:prstGeom>
            <a:noFill/>
            <a:ln w="9525">
              <a:noFill/>
              <a:miter lim="800000"/>
              <a:headEnd/>
              <a:tailEnd/>
            </a:ln>
          </p:spPr>
        </p:pic>
        <p:pic>
          <p:nvPicPr>
            <p:cNvPr id="26627" name="Picture 3"/>
            <p:cNvPicPr>
              <a:picLocks noChangeAspect="1" noChangeArrowheads="1"/>
            </p:cNvPicPr>
            <p:nvPr/>
          </p:nvPicPr>
          <p:blipFill>
            <a:blip r:embed="rId3" cstate="print"/>
            <a:srcRect/>
            <a:stretch>
              <a:fillRect/>
            </a:stretch>
          </p:blipFill>
          <p:spPr bwMode="auto">
            <a:xfrm>
              <a:off x="-1" y="4876800"/>
              <a:ext cx="9144001" cy="1981200"/>
            </a:xfrm>
            <a:prstGeom prst="rect">
              <a:avLst/>
            </a:prstGeom>
            <a:noFill/>
            <a:ln w="9525">
              <a:noFill/>
              <a:miter lim="800000"/>
              <a:headEnd/>
              <a:tailEnd/>
            </a:ln>
          </p:spPr>
        </p:pic>
      </p:grpSp>
      <p:sp>
        <p:nvSpPr>
          <p:cNvPr id="7" name="Slide Number Placeholder 6"/>
          <p:cNvSpPr>
            <a:spLocks noGrp="1"/>
          </p:cNvSpPr>
          <p:nvPr>
            <p:ph type="sldNum" sz="quarter" idx="12"/>
          </p:nvPr>
        </p:nvSpPr>
        <p:spPr/>
        <p:txBody>
          <a:bodyPr/>
          <a:lstStyle/>
          <a:p>
            <a:fld id="{8A35EE77-047A-46A0-89E5-2FCADEEBEC53}"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228600" y="228600"/>
            <a:ext cx="8587187" cy="6248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304800" y="228601"/>
            <a:ext cx="8534400" cy="2514601"/>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315309" y="2971800"/>
            <a:ext cx="8828691" cy="1600200"/>
          </a:xfrm>
          <a:prstGeom prst="rect">
            <a:avLst/>
          </a:prstGeom>
          <a:noFill/>
          <a:ln w="9525">
            <a:noFill/>
            <a:miter lim="800000"/>
            <a:headEnd/>
            <a:tailEnd/>
          </a:ln>
        </p:spPr>
      </p:pic>
      <p:pic>
        <p:nvPicPr>
          <p:cNvPr id="28676" name="Picture 4"/>
          <p:cNvPicPr>
            <a:picLocks noChangeAspect="1" noChangeArrowheads="1"/>
          </p:cNvPicPr>
          <p:nvPr/>
        </p:nvPicPr>
        <p:blipFill>
          <a:blip r:embed="rId4" cstate="print"/>
          <a:srcRect/>
          <a:stretch>
            <a:fillRect/>
          </a:stretch>
        </p:blipFill>
        <p:spPr bwMode="auto">
          <a:xfrm>
            <a:off x="228600" y="5029200"/>
            <a:ext cx="8776768" cy="15240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A35EE77-047A-46A0-89E5-2FCADEEBEC53}"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381001" y="381000"/>
            <a:ext cx="8262635" cy="2971800"/>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304800" y="3352801"/>
            <a:ext cx="7696200" cy="320532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381000" y="304800"/>
            <a:ext cx="8458200" cy="610099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304801" y="228600"/>
            <a:ext cx="8367807" cy="1752600"/>
          </a:xfrm>
          <a:prstGeom prst="rect">
            <a:avLst/>
          </a:prstGeom>
          <a:noFill/>
          <a:ln w="9525">
            <a:noFill/>
            <a:miter lim="800000"/>
            <a:headEnd/>
            <a:tailEnd/>
          </a:ln>
        </p:spPr>
      </p:pic>
      <p:pic>
        <p:nvPicPr>
          <p:cNvPr id="31747" name="Picture 3"/>
          <p:cNvPicPr>
            <a:picLocks noChangeAspect="1" noChangeArrowheads="1"/>
          </p:cNvPicPr>
          <p:nvPr/>
        </p:nvPicPr>
        <p:blipFill>
          <a:blip r:embed="rId3" cstate="print"/>
          <a:srcRect/>
          <a:stretch>
            <a:fillRect/>
          </a:stretch>
        </p:blipFill>
        <p:spPr bwMode="auto">
          <a:xfrm>
            <a:off x="304800" y="1981201"/>
            <a:ext cx="8229600" cy="1391396"/>
          </a:xfrm>
          <a:prstGeom prst="rect">
            <a:avLst/>
          </a:prstGeom>
          <a:noFill/>
          <a:ln w="9525">
            <a:noFill/>
            <a:miter lim="800000"/>
            <a:headEnd/>
            <a:tailEnd/>
          </a:ln>
        </p:spPr>
      </p:pic>
      <p:pic>
        <p:nvPicPr>
          <p:cNvPr id="31748" name="Picture 4"/>
          <p:cNvPicPr>
            <a:picLocks noChangeAspect="1" noChangeArrowheads="1"/>
          </p:cNvPicPr>
          <p:nvPr/>
        </p:nvPicPr>
        <p:blipFill>
          <a:blip r:embed="rId4" cstate="print"/>
          <a:srcRect/>
          <a:stretch>
            <a:fillRect/>
          </a:stretch>
        </p:blipFill>
        <p:spPr bwMode="auto">
          <a:xfrm>
            <a:off x="304800" y="3657600"/>
            <a:ext cx="8229600" cy="1433434"/>
          </a:xfrm>
          <a:prstGeom prst="rect">
            <a:avLst/>
          </a:prstGeom>
          <a:noFill/>
          <a:ln w="9525">
            <a:noFill/>
            <a:miter lim="800000"/>
            <a:headEnd/>
            <a:tailEnd/>
          </a:ln>
        </p:spPr>
      </p:pic>
      <p:pic>
        <p:nvPicPr>
          <p:cNvPr id="31749" name="Picture 5"/>
          <p:cNvPicPr>
            <a:picLocks noChangeAspect="1" noChangeArrowheads="1"/>
          </p:cNvPicPr>
          <p:nvPr/>
        </p:nvPicPr>
        <p:blipFill>
          <a:blip r:embed="rId5" cstate="print"/>
          <a:srcRect/>
          <a:stretch>
            <a:fillRect/>
          </a:stretch>
        </p:blipFill>
        <p:spPr bwMode="auto">
          <a:xfrm>
            <a:off x="381000" y="5181601"/>
            <a:ext cx="7620000" cy="1622630"/>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8A35EE77-047A-46A0-89E5-2FCADEEBEC53}"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3182258" y="228600"/>
            <a:ext cx="1937657" cy="457200"/>
          </a:xfrm>
          <a:prstGeom prst="rect">
            <a:avLst/>
          </a:prstGeom>
          <a:noFill/>
          <a:ln w="9525">
            <a:noFill/>
            <a:miter lim="800000"/>
            <a:headEnd/>
            <a:tailEnd/>
          </a:ln>
        </p:spPr>
      </p:pic>
      <p:pic>
        <p:nvPicPr>
          <p:cNvPr id="32771" name="Picture 3"/>
          <p:cNvPicPr>
            <a:picLocks noChangeAspect="1" noChangeArrowheads="1"/>
          </p:cNvPicPr>
          <p:nvPr/>
        </p:nvPicPr>
        <p:blipFill>
          <a:blip r:embed="rId3" cstate="print"/>
          <a:srcRect/>
          <a:stretch>
            <a:fillRect/>
          </a:stretch>
        </p:blipFill>
        <p:spPr bwMode="auto">
          <a:xfrm>
            <a:off x="533401" y="990600"/>
            <a:ext cx="8410433" cy="45720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76200" y="169986"/>
            <a:ext cx="8458200" cy="3640015"/>
          </a:xfrm>
          <a:prstGeom prst="rect">
            <a:avLst/>
          </a:prstGeom>
          <a:noFill/>
          <a:ln w="9525">
            <a:noFill/>
            <a:miter lim="800000"/>
            <a:headEnd/>
            <a:tailEnd/>
          </a:ln>
        </p:spPr>
      </p:pic>
      <p:pic>
        <p:nvPicPr>
          <p:cNvPr id="33795" name="Picture 3"/>
          <p:cNvPicPr>
            <a:picLocks noChangeAspect="1" noChangeArrowheads="1"/>
          </p:cNvPicPr>
          <p:nvPr/>
        </p:nvPicPr>
        <p:blipFill>
          <a:blip r:embed="rId3" cstate="print"/>
          <a:srcRect/>
          <a:stretch>
            <a:fillRect/>
          </a:stretch>
        </p:blipFill>
        <p:spPr bwMode="auto">
          <a:xfrm>
            <a:off x="228601" y="4267200"/>
            <a:ext cx="8923663" cy="15240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228600" y="152401"/>
            <a:ext cx="8001000" cy="6581036"/>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228600" y="304800"/>
            <a:ext cx="8249653" cy="1295400"/>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304800" y="1905000"/>
            <a:ext cx="8001000" cy="2378676"/>
          </a:xfrm>
          <a:prstGeom prst="rect">
            <a:avLst/>
          </a:prstGeom>
          <a:noFill/>
          <a:ln w="9525">
            <a:noFill/>
            <a:miter lim="800000"/>
            <a:headEnd/>
            <a:tailEnd/>
          </a:ln>
        </p:spPr>
      </p:pic>
      <p:pic>
        <p:nvPicPr>
          <p:cNvPr id="35844" name="Picture 4"/>
          <p:cNvPicPr>
            <a:picLocks noChangeAspect="1" noChangeArrowheads="1"/>
          </p:cNvPicPr>
          <p:nvPr/>
        </p:nvPicPr>
        <p:blipFill>
          <a:blip r:embed="rId4" cstate="print"/>
          <a:srcRect/>
          <a:stretch>
            <a:fillRect/>
          </a:stretch>
        </p:blipFill>
        <p:spPr bwMode="auto">
          <a:xfrm>
            <a:off x="381000" y="4419600"/>
            <a:ext cx="8060267" cy="15240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A35EE77-047A-46A0-89E5-2FCADEEBEC53}"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85800"/>
          </a:xfrm>
        </p:spPr>
        <p:txBody>
          <a:bodyPr>
            <a:normAutofit/>
          </a:bodyPr>
          <a:lstStyle/>
          <a:p>
            <a:r>
              <a:rPr lang="en-US" sz="3600" b="1" dirty="0" smtClean="0"/>
              <a:t>Features of 8085</a:t>
            </a:r>
            <a:endParaRPr lang="en-US" sz="3600" b="1" dirty="0"/>
          </a:p>
        </p:txBody>
      </p:sp>
      <p:sp>
        <p:nvSpPr>
          <p:cNvPr id="3" name="Content Placeholder 2"/>
          <p:cNvSpPr>
            <a:spLocks noGrp="1"/>
          </p:cNvSpPr>
          <p:nvPr>
            <p:ph idx="1"/>
          </p:nvPr>
        </p:nvSpPr>
        <p:spPr>
          <a:xfrm>
            <a:off x="0" y="685800"/>
            <a:ext cx="9144000" cy="5943600"/>
          </a:xfrm>
        </p:spPr>
        <p:txBody>
          <a:bodyPr>
            <a:normAutofit lnSpcReduction="10000"/>
          </a:bodyPr>
          <a:lstStyle/>
          <a:p>
            <a:pPr algn="just">
              <a:lnSpc>
                <a:spcPct val="150000"/>
              </a:lnSpc>
            </a:pPr>
            <a:r>
              <a:rPr lang="en-US" sz="2400" dirty="0" smtClean="0">
                <a:latin typeface="Arial" pitchFamily="34" charset="0"/>
                <a:cs typeface="Arial" pitchFamily="34" charset="0"/>
              </a:rPr>
              <a:t>It is an 8 bit microprocessor i.e.  It can accept , process or provide   8 bit data simultaneously.</a:t>
            </a:r>
          </a:p>
          <a:p>
            <a:pPr algn="just">
              <a:lnSpc>
                <a:spcPct val="150000"/>
              </a:lnSpc>
            </a:pPr>
            <a:r>
              <a:rPr lang="en-US" sz="2400" dirty="0" smtClean="0">
                <a:latin typeface="Arial" pitchFamily="34" charset="0"/>
                <a:cs typeface="Arial" pitchFamily="34" charset="0"/>
              </a:rPr>
              <a:t>It has 16 bit address line i.e. it can access 2</a:t>
            </a:r>
            <a:r>
              <a:rPr lang="en-US" sz="2400" baseline="30000" dirty="0" smtClean="0">
                <a:latin typeface="Arial" pitchFamily="34" charset="0"/>
                <a:cs typeface="Arial" pitchFamily="34" charset="0"/>
              </a:rPr>
              <a:t>16</a:t>
            </a:r>
            <a:r>
              <a:rPr lang="en-US" sz="2400" dirty="0" smtClean="0">
                <a:latin typeface="Arial" pitchFamily="34" charset="0"/>
                <a:cs typeface="Arial" pitchFamily="34" charset="0"/>
              </a:rPr>
              <a:t> = 64 </a:t>
            </a:r>
            <a:r>
              <a:rPr lang="en-US" sz="2400" dirty="0" err="1" smtClean="0">
                <a:latin typeface="Arial" pitchFamily="34" charset="0"/>
                <a:cs typeface="Arial" pitchFamily="34" charset="0"/>
              </a:rPr>
              <a:t>kbytes</a:t>
            </a:r>
            <a:r>
              <a:rPr lang="en-US" sz="2400" dirty="0" smtClean="0">
                <a:latin typeface="Arial" pitchFamily="34" charset="0"/>
                <a:cs typeface="Arial" pitchFamily="34" charset="0"/>
              </a:rPr>
              <a:t> of memory. </a:t>
            </a:r>
          </a:p>
          <a:p>
            <a:pPr algn="just">
              <a:lnSpc>
                <a:spcPct val="150000"/>
              </a:lnSpc>
            </a:pPr>
            <a:r>
              <a:rPr lang="en-US" sz="2400" dirty="0" smtClean="0">
                <a:latin typeface="Arial" pitchFamily="34" charset="0"/>
                <a:cs typeface="Arial" pitchFamily="34" charset="0"/>
              </a:rPr>
              <a:t>It can operate with a 3 MHz clock frequency.</a:t>
            </a:r>
          </a:p>
          <a:p>
            <a:pPr algn="just">
              <a:lnSpc>
                <a:spcPct val="150000"/>
              </a:lnSpc>
            </a:pPr>
            <a:r>
              <a:rPr lang="en-US" sz="2400" dirty="0" smtClean="0">
                <a:latin typeface="Arial" pitchFamily="34" charset="0"/>
                <a:cs typeface="Arial" pitchFamily="34" charset="0"/>
              </a:rPr>
              <a:t>It operates on a single +5v power supply.</a:t>
            </a:r>
          </a:p>
          <a:p>
            <a:pPr algn="just">
              <a:lnSpc>
                <a:spcPct val="150000"/>
              </a:lnSpc>
            </a:pPr>
            <a:r>
              <a:rPr lang="en-US" sz="2400" dirty="0" smtClean="0">
                <a:latin typeface="Arial" pitchFamily="34" charset="0"/>
                <a:cs typeface="Arial" pitchFamily="34" charset="0"/>
              </a:rPr>
              <a:t>It supports 74 instructions with different addressing  modes.</a:t>
            </a:r>
          </a:p>
          <a:p>
            <a:pPr algn="just">
              <a:lnSpc>
                <a:spcPct val="150000"/>
              </a:lnSpc>
            </a:pPr>
            <a:r>
              <a:rPr lang="en-US" sz="2400" dirty="0" smtClean="0">
                <a:latin typeface="Arial" pitchFamily="34" charset="0"/>
                <a:cs typeface="Arial" pitchFamily="34" charset="0"/>
              </a:rPr>
              <a:t>It provides five hardware interrupts: TRAP, RST 7.5, RST 6.5, RST 5.5 &amp; INTR.</a:t>
            </a:r>
          </a:p>
          <a:p>
            <a:pPr algn="just">
              <a:lnSpc>
                <a:spcPct val="150000"/>
              </a:lnSpc>
            </a:pPr>
            <a:r>
              <a:rPr lang="en-US" sz="2400" dirty="0" smtClean="0">
                <a:latin typeface="Arial" pitchFamily="34" charset="0"/>
                <a:cs typeface="Arial" pitchFamily="34" charset="0"/>
              </a:rPr>
              <a:t>It has serial I/O control which allows the serial communication.</a:t>
            </a:r>
          </a:p>
          <a:p>
            <a:pPr algn="just">
              <a:lnSpc>
                <a:spcPct val="150000"/>
              </a:lnSpc>
              <a:buNone/>
            </a:pPr>
            <a:endParaRPr lang="en-US" sz="24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8A35EE77-047A-46A0-89E5-2FCADEEBEC53}"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cstate="print"/>
          <a:srcRect/>
          <a:stretch>
            <a:fillRect/>
          </a:stretch>
        </p:blipFill>
        <p:spPr bwMode="auto">
          <a:xfrm>
            <a:off x="304800" y="228601"/>
            <a:ext cx="8382000" cy="2138975"/>
          </a:xfrm>
          <a:prstGeom prst="rect">
            <a:avLst/>
          </a:prstGeom>
          <a:noFill/>
          <a:ln w="9525">
            <a:noFill/>
            <a:miter lim="800000"/>
            <a:headEnd/>
            <a:tailEnd/>
          </a:ln>
        </p:spPr>
      </p:pic>
      <p:pic>
        <p:nvPicPr>
          <p:cNvPr id="36868" name="Picture 4"/>
          <p:cNvPicPr>
            <a:picLocks noChangeAspect="1" noChangeArrowheads="1"/>
          </p:cNvPicPr>
          <p:nvPr/>
        </p:nvPicPr>
        <p:blipFill>
          <a:blip r:embed="rId3" cstate="print"/>
          <a:srcRect/>
          <a:stretch>
            <a:fillRect/>
          </a:stretch>
        </p:blipFill>
        <p:spPr bwMode="auto">
          <a:xfrm>
            <a:off x="304801" y="2590800"/>
            <a:ext cx="8268511" cy="1524000"/>
          </a:xfrm>
          <a:prstGeom prst="rect">
            <a:avLst/>
          </a:prstGeom>
          <a:noFill/>
          <a:ln w="9525">
            <a:noFill/>
            <a:miter lim="800000"/>
            <a:headEnd/>
            <a:tailEnd/>
          </a:ln>
        </p:spPr>
      </p:pic>
      <p:pic>
        <p:nvPicPr>
          <p:cNvPr id="36869" name="Picture 5"/>
          <p:cNvPicPr>
            <a:picLocks noChangeAspect="1" noChangeArrowheads="1"/>
          </p:cNvPicPr>
          <p:nvPr/>
        </p:nvPicPr>
        <p:blipFill>
          <a:blip r:embed="rId4" cstate="print"/>
          <a:srcRect/>
          <a:stretch>
            <a:fillRect/>
          </a:stretch>
        </p:blipFill>
        <p:spPr bwMode="auto">
          <a:xfrm>
            <a:off x="381000" y="4419601"/>
            <a:ext cx="8534400" cy="1956161"/>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8A35EE77-047A-46A0-89E5-2FCADEEBEC53}"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304800" y="304800"/>
            <a:ext cx="8534400" cy="3410298"/>
          </a:xfrm>
          <a:prstGeom prst="rect">
            <a:avLst/>
          </a:prstGeom>
          <a:noFill/>
          <a:ln w="9525">
            <a:noFill/>
            <a:miter lim="800000"/>
            <a:headEnd/>
            <a:tailEnd/>
          </a:ln>
        </p:spPr>
      </p:pic>
      <p:pic>
        <p:nvPicPr>
          <p:cNvPr id="37891" name="Picture 3"/>
          <p:cNvPicPr>
            <a:picLocks noChangeAspect="1" noChangeArrowheads="1"/>
          </p:cNvPicPr>
          <p:nvPr/>
        </p:nvPicPr>
        <p:blipFill>
          <a:blip r:embed="rId3" cstate="print"/>
          <a:srcRect/>
          <a:stretch>
            <a:fillRect/>
          </a:stretch>
        </p:blipFill>
        <p:spPr bwMode="auto">
          <a:xfrm>
            <a:off x="381000" y="4191001"/>
            <a:ext cx="6934200" cy="1960454"/>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457200" y="533400"/>
            <a:ext cx="8179891" cy="3962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a:stretch>
            <a:fillRect/>
          </a:stretch>
        </p:blipFill>
        <p:spPr bwMode="auto">
          <a:xfrm>
            <a:off x="304801" y="762000"/>
            <a:ext cx="8856068" cy="4419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228601" y="304800"/>
            <a:ext cx="8594651" cy="762000"/>
          </a:xfrm>
          <a:prstGeom prst="rect">
            <a:avLst/>
          </a:prstGeom>
          <a:noFill/>
          <a:ln w="9525">
            <a:noFill/>
            <a:miter lim="800000"/>
            <a:headEnd/>
            <a:tailEnd/>
          </a:ln>
        </p:spPr>
      </p:pic>
      <p:pic>
        <p:nvPicPr>
          <p:cNvPr id="40963" name="Picture 3"/>
          <p:cNvPicPr>
            <a:picLocks noChangeAspect="1" noChangeArrowheads="1"/>
          </p:cNvPicPr>
          <p:nvPr/>
        </p:nvPicPr>
        <p:blipFill>
          <a:blip r:embed="rId3" cstate="print"/>
          <a:srcRect/>
          <a:stretch>
            <a:fillRect/>
          </a:stretch>
        </p:blipFill>
        <p:spPr bwMode="auto">
          <a:xfrm>
            <a:off x="0" y="1371601"/>
            <a:ext cx="8382000" cy="4051573"/>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457200" y="457200"/>
            <a:ext cx="8121765" cy="4648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457201" y="533400"/>
            <a:ext cx="7635875" cy="762000"/>
          </a:xfrm>
          <a:prstGeom prst="rect">
            <a:avLst/>
          </a:prstGeom>
          <a:noFill/>
          <a:ln w="9525">
            <a:noFill/>
            <a:miter lim="800000"/>
            <a:headEnd/>
            <a:tailEnd/>
          </a:ln>
        </p:spPr>
      </p:pic>
      <p:pic>
        <p:nvPicPr>
          <p:cNvPr id="43011" name="Picture 3"/>
          <p:cNvPicPr>
            <a:picLocks noChangeAspect="1" noChangeArrowheads="1"/>
          </p:cNvPicPr>
          <p:nvPr/>
        </p:nvPicPr>
        <p:blipFill>
          <a:blip r:embed="rId3" cstate="print"/>
          <a:srcRect/>
          <a:stretch>
            <a:fillRect/>
          </a:stretch>
        </p:blipFill>
        <p:spPr bwMode="auto">
          <a:xfrm>
            <a:off x="457201" y="1600200"/>
            <a:ext cx="8307540" cy="35814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3124200" y="228600"/>
            <a:ext cx="2228851" cy="381000"/>
          </a:xfrm>
          <a:prstGeom prst="rect">
            <a:avLst/>
          </a:prstGeom>
          <a:noFill/>
          <a:ln w="9525">
            <a:noFill/>
            <a:miter lim="800000"/>
            <a:headEnd/>
            <a:tailEnd/>
          </a:ln>
        </p:spPr>
      </p:pic>
      <p:pic>
        <p:nvPicPr>
          <p:cNvPr id="44035" name="Picture 3"/>
          <p:cNvPicPr>
            <a:picLocks noChangeAspect="1" noChangeArrowheads="1"/>
          </p:cNvPicPr>
          <p:nvPr/>
        </p:nvPicPr>
        <p:blipFill>
          <a:blip r:embed="rId3" cstate="print"/>
          <a:srcRect/>
          <a:stretch>
            <a:fillRect/>
          </a:stretch>
        </p:blipFill>
        <p:spPr bwMode="auto">
          <a:xfrm>
            <a:off x="457201" y="990600"/>
            <a:ext cx="8390335" cy="2209800"/>
          </a:xfrm>
          <a:prstGeom prst="rect">
            <a:avLst/>
          </a:prstGeom>
          <a:noFill/>
          <a:ln w="9525">
            <a:noFill/>
            <a:miter lim="800000"/>
            <a:headEnd/>
            <a:tailEnd/>
          </a:ln>
        </p:spPr>
      </p:pic>
      <p:pic>
        <p:nvPicPr>
          <p:cNvPr id="44036" name="Picture 4"/>
          <p:cNvPicPr>
            <a:picLocks noChangeAspect="1" noChangeArrowheads="1"/>
          </p:cNvPicPr>
          <p:nvPr/>
        </p:nvPicPr>
        <p:blipFill>
          <a:blip r:embed="rId4" cstate="print"/>
          <a:srcRect/>
          <a:stretch>
            <a:fillRect/>
          </a:stretch>
        </p:blipFill>
        <p:spPr bwMode="auto">
          <a:xfrm>
            <a:off x="457201" y="3276600"/>
            <a:ext cx="6861499" cy="28194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A35EE77-047A-46A0-89E5-2FCADEEBEC53}"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0" y="381000"/>
            <a:ext cx="9002987" cy="44958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152400" y="228600"/>
            <a:ext cx="8839200" cy="3448559"/>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228600" y="3733800"/>
            <a:ext cx="8866909" cy="22860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8A35EE77-047A-46A0-89E5-2FCADEEBEC53}"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srcRect/>
          <a:stretch>
            <a:fillRect/>
          </a:stretch>
        </p:blipFill>
        <p:spPr bwMode="auto">
          <a:xfrm>
            <a:off x="304800" y="228601"/>
            <a:ext cx="8534400" cy="549125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a:stretch>
            <a:fillRect/>
          </a:stretch>
        </p:blipFill>
        <p:spPr bwMode="auto">
          <a:xfrm>
            <a:off x="304801" y="304800"/>
            <a:ext cx="8619959" cy="1981200"/>
          </a:xfrm>
          <a:prstGeom prst="rect">
            <a:avLst/>
          </a:prstGeom>
          <a:noFill/>
          <a:ln w="9525">
            <a:noFill/>
            <a:miter lim="800000"/>
            <a:headEnd/>
            <a:tailEnd/>
          </a:ln>
        </p:spPr>
      </p:pic>
      <p:pic>
        <p:nvPicPr>
          <p:cNvPr id="48132" name="Picture 4"/>
          <p:cNvPicPr>
            <a:picLocks noChangeAspect="1" noChangeArrowheads="1"/>
          </p:cNvPicPr>
          <p:nvPr/>
        </p:nvPicPr>
        <p:blipFill>
          <a:blip r:embed="rId3" cstate="print"/>
          <a:srcRect/>
          <a:stretch>
            <a:fillRect/>
          </a:stretch>
        </p:blipFill>
        <p:spPr bwMode="auto">
          <a:xfrm>
            <a:off x="457200" y="2667000"/>
            <a:ext cx="8468771" cy="29718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A35EE77-047A-46A0-89E5-2FCADEEBEC53}"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76200" y="0"/>
            <a:ext cx="8814816" cy="1371600"/>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0" y="1371600"/>
            <a:ext cx="8305800" cy="1661160"/>
          </a:xfrm>
          <a:prstGeom prst="rect">
            <a:avLst/>
          </a:prstGeom>
          <a:noFill/>
          <a:ln w="9525">
            <a:noFill/>
            <a:miter lim="800000"/>
            <a:headEnd/>
            <a:tailEnd/>
          </a:ln>
        </p:spPr>
      </p:pic>
      <p:pic>
        <p:nvPicPr>
          <p:cNvPr id="49156" name="Picture 4"/>
          <p:cNvPicPr>
            <a:picLocks noChangeAspect="1" noChangeArrowheads="1"/>
          </p:cNvPicPr>
          <p:nvPr/>
        </p:nvPicPr>
        <p:blipFill>
          <a:blip r:embed="rId4" cstate="print"/>
          <a:srcRect/>
          <a:stretch>
            <a:fillRect/>
          </a:stretch>
        </p:blipFill>
        <p:spPr bwMode="auto">
          <a:xfrm>
            <a:off x="152400" y="3124200"/>
            <a:ext cx="7848600" cy="37338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A35EE77-047A-46A0-89E5-2FCADEEBEC53}"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3657601" y="0"/>
            <a:ext cx="2078183" cy="457200"/>
          </a:xfrm>
          <a:prstGeom prst="rect">
            <a:avLst/>
          </a:prstGeom>
          <a:noFill/>
          <a:ln w="9525">
            <a:noFill/>
            <a:miter lim="800000"/>
            <a:headEnd/>
            <a:tailEnd/>
          </a:ln>
        </p:spPr>
      </p:pic>
      <p:pic>
        <p:nvPicPr>
          <p:cNvPr id="50179" name="Picture 3"/>
          <p:cNvPicPr>
            <a:picLocks noChangeAspect="1" noChangeArrowheads="1"/>
          </p:cNvPicPr>
          <p:nvPr/>
        </p:nvPicPr>
        <p:blipFill>
          <a:blip r:embed="rId3" cstate="print"/>
          <a:srcRect/>
          <a:stretch>
            <a:fillRect/>
          </a:stretch>
        </p:blipFill>
        <p:spPr bwMode="auto">
          <a:xfrm>
            <a:off x="228601" y="609600"/>
            <a:ext cx="8278091" cy="3429000"/>
          </a:xfrm>
          <a:prstGeom prst="rect">
            <a:avLst/>
          </a:prstGeom>
          <a:noFill/>
          <a:ln w="9525">
            <a:noFill/>
            <a:miter lim="800000"/>
            <a:headEnd/>
            <a:tailEnd/>
          </a:ln>
        </p:spPr>
      </p:pic>
      <p:pic>
        <p:nvPicPr>
          <p:cNvPr id="50180" name="Picture 4"/>
          <p:cNvPicPr>
            <a:picLocks noChangeAspect="1" noChangeArrowheads="1"/>
          </p:cNvPicPr>
          <p:nvPr/>
        </p:nvPicPr>
        <p:blipFill>
          <a:blip r:embed="rId4" cstate="print"/>
          <a:srcRect/>
          <a:stretch>
            <a:fillRect/>
          </a:stretch>
        </p:blipFill>
        <p:spPr bwMode="auto">
          <a:xfrm>
            <a:off x="2057401" y="4114800"/>
            <a:ext cx="5917019" cy="274320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A35EE77-047A-46A0-89E5-2FCADEEBEC53}"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0" y="1"/>
            <a:ext cx="9144000" cy="606508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457200" y="457201"/>
            <a:ext cx="5867400" cy="2342955"/>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457201" y="3886200"/>
            <a:ext cx="8212667" cy="1981200"/>
          </a:xfrm>
          <a:prstGeom prst="rect">
            <a:avLst/>
          </a:prstGeom>
          <a:noFill/>
          <a:ln w="9525">
            <a:noFill/>
            <a:miter lim="800000"/>
            <a:headEnd/>
            <a:tailEnd/>
          </a:ln>
        </p:spPr>
      </p:pic>
      <p:pic>
        <p:nvPicPr>
          <p:cNvPr id="52228" name="Picture 4"/>
          <p:cNvPicPr>
            <a:picLocks noChangeAspect="1" noChangeArrowheads="1"/>
          </p:cNvPicPr>
          <p:nvPr/>
        </p:nvPicPr>
        <p:blipFill>
          <a:blip r:embed="rId4" cstate="print"/>
          <a:srcRect/>
          <a:stretch>
            <a:fillRect/>
          </a:stretch>
        </p:blipFill>
        <p:spPr bwMode="auto">
          <a:xfrm>
            <a:off x="2286001" y="2743200"/>
            <a:ext cx="2652963" cy="685800"/>
          </a:xfrm>
          <a:prstGeom prst="rect">
            <a:avLst/>
          </a:prstGeom>
          <a:noFill/>
          <a:ln w="9525">
            <a:noFill/>
            <a:miter lim="800000"/>
            <a:headEnd/>
            <a:tailEnd/>
          </a:ln>
        </p:spPr>
      </p:pic>
      <p:pic>
        <p:nvPicPr>
          <p:cNvPr id="52229" name="Picture 5"/>
          <p:cNvPicPr>
            <a:picLocks noChangeAspect="1" noChangeArrowheads="1"/>
          </p:cNvPicPr>
          <p:nvPr/>
        </p:nvPicPr>
        <p:blipFill>
          <a:blip r:embed="rId5" cstate="print"/>
          <a:srcRect/>
          <a:stretch>
            <a:fillRect/>
          </a:stretch>
        </p:blipFill>
        <p:spPr bwMode="auto">
          <a:xfrm>
            <a:off x="2438401" y="3200400"/>
            <a:ext cx="1884947" cy="381000"/>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8A35EE77-047A-46A0-89E5-2FCADEEBEC53}"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193317" y="228601"/>
            <a:ext cx="8950683" cy="473318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cstate="print"/>
          <a:srcRect/>
          <a:stretch>
            <a:fillRect/>
          </a:stretch>
        </p:blipFill>
        <p:spPr bwMode="auto">
          <a:xfrm>
            <a:off x="1" y="1143000"/>
            <a:ext cx="9054353" cy="2743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457200" y="381000"/>
            <a:ext cx="8620259" cy="1219200"/>
          </a:xfrm>
          <a:prstGeom prst="rect">
            <a:avLst/>
          </a:prstGeom>
          <a:noFill/>
          <a:ln w="9525">
            <a:noFill/>
            <a:miter lim="800000"/>
            <a:headEnd/>
            <a:tailEnd/>
          </a:ln>
        </p:spPr>
      </p:pic>
      <p:pic>
        <p:nvPicPr>
          <p:cNvPr id="55299" name="Picture 3"/>
          <p:cNvPicPr>
            <a:picLocks noChangeAspect="1" noChangeArrowheads="1"/>
          </p:cNvPicPr>
          <p:nvPr/>
        </p:nvPicPr>
        <p:blipFill>
          <a:blip r:embed="rId3" cstate="print"/>
          <a:srcRect/>
          <a:stretch>
            <a:fillRect/>
          </a:stretch>
        </p:blipFill>
        <p:spPr bwMode="auto">
          <a:xfrm>
            <a:off x="0" y="1523999"/>
            <a:ext cx="8305800" cy="5081943"/>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304801" y="304800"/>
            <a:ext cx="8625428" cy="3276600"/>
          </a:xfrm>
          <a:prstGeom prst="rect">
            <a:avLst/>
          </a:prstGeom>
          <a:noFill/>
          <a:ln w="9525">
            <a:noFill/>
            <a:miter lim="800000"/>
            <a:headEnd/>
            <a:tailEnd/>
          </a:ln>
        </p:spPr>
      </p:pic>
      <p:pic>
        <p:nvPicPr>
          <p:cNvPr id="56323" name="Picture 3"/>
          <p:cNvPicPr>
            <a:picLocks noChangeAspect="1" noChangeArrowheads="1"/>
          </p:cNvPicPr>
          <p:nvPr/>
        </p:nvPicPr>
        <p:blipFill>
          <a:blip r:embed="rId3" cstate="print"/>
          <a:srcRect/>
          <a:stretch>
            <a:fillRect/>
          </a:stretch>
        </p:blipFill>
        <p:spPr bwMode="auto">
          <a:xfrm>
            <a:off x="457200" y="3962400"/>
            <a:ext cx="8153400" cy="2684038"/>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533400"/>
          </a:xfrm>
        </p:spPr>
        <p:txBody>
          <a:bodyPr>
            <a:normAutofit fontScale="90000"/>
          </a:bodyPr>
          <a:lstStyle/>
          <a:p>
            <a:r>
              <a:rPr lang="en-US" sz="3600" b="1" dirty="0" smtClean="0"/>
              <a:t> It consists of following functional blocks: - </a:t>
            </a:r>
            <a:endParaRPr lang="en-US" sz="3600" dirty="0"/>
          </a:p>
        </p:txBody>
      </p:sp>
      <p:sp>
        <p:nvSpPr>
          <p:cNvPr id="3" name="Content Placeholder 2"/>
          <p:cNvSpPr>
            <a:spLocks noGrp="1"/>
          </p:cNvSpPr>
          <p:nvPr>
            <p:ph idx="1"/>
          </p:nvPr>
        </p:nvSpPr>
        <p:spPr>
          <a:xfrm>
            <a:off x="457200" y="914400"/>
            <a:ext cx="8229600" cy="5334000"/>
          </a:xfrm>
        </p:spPr>
        <p:txBody>
          <a:bodyPr>
            <a:normAutofit/>
          </a:bodyPr>
          <a:lstStyle/>
          <a:p>
            <a:pPr marL="514350" indent="-514350">
              <a:buFont typeface="+mj-lt"/>
              <a:buAutoNum type="arabicPeriod"/>
            </a:pPr>
            <a:r>
              <a:rPr lang="en-US" dirty="0" smtClean="0"/>
              <a:t>Registers</a:t>
            </a:r>
          </a:p>
          <a:p>
            <a:pPr marL="514350" indent="-514350">
              <a:buFont typeface="+mj-lt"/>
              <a:buAutoNum type="arabicPeriod"/>
            </a:pPr>
            <a:r>
              <a:rPr lang="en-US" dirty="0" smtClean="0"/>
              <a:t>ALU</a:t>
            </a:r>
          </a:p>
          <a:p>
            <a:pPr marL="514350" indent="-514350">
              <a:buFont typeface="+mj-lt"/>
              <a:buAutoNum type="arabicPeriod"/>
            </a:pPr>
            <a:r>
              <a:rPr lang="en-US" dirty="0" smtClean="0"/>
              <a:t>Instruction decoder &amp; Machine cycle encoder</a:t>
            </a:r>
          </a:p>
          <a:p>
            <a:pPr marL="514350" indent="-514350">
              <a:buFont typeface="+mj-lt"/>
              <a:buAutoNum type="arabicPeriod"/>
            </a:pPr>
            <a:r>
              <a:rPr lang="en-US" dirty="0" smtClean="0"/>
              <a:t>Address buffer</a:t>
            </a:r>
          </a:p>
          <a:p>
            <a:pPr marL="514350" indent="-514350">
              <a:buFont typeface="+mj-lt"/>
              <a:buAutoNum type="arabicPeriod"/>
            </a:pPr>
            <a:r>
              <a:rPr lang="en-US" dirty="0" smtClean="0"/>
              <a:t>Address / Data buffer</a:t>
            </a:r>
          </a:p>
          <a:p>
            <a:pPr marL="514350" indent="-514350">
              <a:buFont typeface="+mj-lt"/>
              <a:buAutoNum type="arabicPeriod"/>
            </a:pPr>
            <a:r>
              <a:rPr lang="en-US" dirty="0" smtClean="0"/>
              <a:t>Increment / Decrement address latch</a:t>
            </a:r>
          </a:p>
          <a:p>
            <a:pPr marL="514350" indent="-514350">
              <a:buFont typeface="+mj-lt"/>
              <a:buAutoNum type="arabicPeriod"/>
            </a:pPr>
            <a:r>
              <a:rPr lang="en-US" dirty="0" smtClean="0"/>
              <a:t>Interrupt control</a:t>
            </a:r>
          </a:p>
          <a:p>
            <a:pPr marL="514350" indent="-514350">
              <a:buFont typeface="+mj-lt"/>
              <a:buAutoNum type="arabicPeriod"/>
            </a:pPr>
            <a:r>
              <a:rPr lang="en-US" dirty="0" smtClean="0"/>
              <a:t>Serial I/O control</a:t>
            </a:r>
          </a:p>
          <a:p>
            <a:pPr marL="514350" indent="-514350">
              <a:buFont typeface="+mj-lt"/>
              <a:buAutoNum type="arabicPeriod"/>
            </a:pPr>
            <a:r>
              <a:rPr lang="en-US" dirty="0" smtClean="0"/>
              <a:t>Timing &amp; control circuit</a:t>
            </a:r>
            <a:endParaRPr lang="en-US" dirty="0"/>
          </a:p>
        </p:txBody>
      </p:sp>
      <p:sp>
        <p:nvSpPr>
          <p:cNvPr id="4" name="Slide Number Placeholder 3"/>
          <p:cNvSpPr>
            <a:spLocks noGrp="1"/>
          </p:cNvSpPr>
          <p:nvPr>
            <p:ph type="sldNum" sz="quarter" idx="12"/>
          </p:nvPr>
        </p:nvSpPr>
        <p:spPr/>
        <p:txBody>
          <a:bodyPr/>
          <a:lstStyle/>
          <a:p>
            <a:fld id="{8A35EE77-047A-46A0-89E5-2FCADEEBEC53}"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srcRect/>
          <a:stretch>
            <a:fillRect/>
          </a:stretch>
        </p:blipFill>
        <p:spPr bwMode="auto">
          <a:xfrm>
            <a:off x="0" y="1"/>
            <a:ext cx="8763000" cy="5050772"/>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0" y="5410200"/>
            <a:ext cx="6934200" cy="127683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90</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3581400" y="0"/>
            <a:ext cx="2194560" cy="457200"/>
          </a:xfrm>
          <a:prstGeom prst="rect">
            <a:avLst/>
          </a:prstGeom>
          <a:noFill/>
          <a:ln w="9525">
            <a:noFill/>
            <a:miter lim="800000"/>
            <a:headEnd/>
            <a:tailEnd/>
          </a:ln>
        </p:spPr>
      </p:pic>
      <p:pic>
        <p:nvPicPr>
          <p:cNvPr id="58371" name="Picture 3"/>
          <p:cNvPicPr>
            <a:picLocks noChangeAspect="1" noChangeArrowheads="1"/>
          </p:cNvPicPr>
          <p:nvPr/>
        </p:nvPicPr>
        <p:blipFill>
          <a:blip r:embed="rId3" cstate="print"/>
          <a:srcRect/>
          <a:stretch>
            <a:fillRect/>
          </a:stretch>
        </p:blipFill>
        <p:spPr bwMode="auto">
          <a:xfrm>
            <a:off x="304800" y="609600"/>
            <a:ext cx="8077200" cy="2368873"/>
          </a:xfrm>
          <a:prstGeom prst="rect">
            <a:avLst/>
          </a:prstGeom>
          <a:noFill/>
          <a:ln w="9525">
            <a:noFill/>
            <a:miter lim="800000"/>
            <a:headEnd/>
            <a:tailEnd/>
          </a:ln>
        </p:spPr>
      </p:pic>
      <p:pic>
        <p:nvPicPr>
          <p:cNvPr id="58372" name="Picture 4"/>
          <p:cNvPicPr>
            <a:picLocks noChangeAspect="1" noChangeArrowheads="1"/>
          </p:cNvPicPr>
          <p:nvPr/>
        </p:nvPicPr>
        <p:blipFill>
          <a:blip r:embed="rId4" cstate="print"/>
          <a:srcRect/>
          <a:stretch>
            <a:fillRect/>
          </a:stretch>
        </p:blipFill>
        <p:spPr bwMode="auto">
          <a:xfrm>
            <a:off x="1" y="3657600"/>
            <a:ext cx="8612372" cy="762000"/>
          </a:xfrm>
          <a:prstGeom prst="rect">
            <a:avLst/>
          </a:prstGeom>
          <a:noFill/>
          <a:ln w="9525">
            <a:noFill/>
            <a:miter lim="800000"/>
            <a:headEnd/>
            <a:tailEnd/>
          </a:ln>
        </p:spPr>
      </p:pic>
      <p:pic>
        <p:nvPicPr>
          <p:cNvPr id="58373" name="Picture 5"/>
          <p:cNvPicPr>
            <a:picLocks noChangeAspect="1" noChangeArrowheads="1"/>
          </p:cNvPicPr>
          <p:nvPr/>
        </p:nvPicPr>
        <p:blipFill>
          <a:blip r:embed="rId5" cstate="print"/>
          <a:srcRect/>
          <a:stretch>
            <a:fillRect/>
          </a:stretch>
        </p:blipFill>
        <p:spPr bwMode="auto">
          <a:xfrm>
            <a:off x="1" y="4419600"/>
            <a:ext cx="8206099" cy="1752600"/>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8A35EE77-047A-46A0-89E5-2FCADEEBEC53}" type="slidenum">
              <a:rPr lang="en-US" smtClean="0"/>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2819400" y="0"/>
            <a:ext cx="3143251" cy="381000"/>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152401" y="685800"/>
            <a:ext cx="8815295" cy="44958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a:stretch>
            <a:fillRect/>
          </a:stretch>
        </p:blipFill>
        <p:spPr bwMode="auto">
          <a:xfrm>
            <a:off x="228600" y="228600"/>
            <a:ext cx="8915400" cy="5135849"/>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93</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514490" y="1905000"/>
            <a:ext cx="8629511" cy="22098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94</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a:stretch>
            <a:fillRect/>
          </a:stretch>
        </p:blipFill>
        <p:spPr bwMode="auto">
          <a:xfrm>
            <a:off x="304801" y="457200"/>
            <a:ext cx="8315172" cy="2895600"/>
          </a:xfrm>
          <a:prstGeom prst="rect">
            <a:avLst/>
          </a:prstGeom>
          <a:noFill/>
          <a:ln w="9525">
            <a:noFill/>
            <a:miter lim="800000"/>
            <a:headEnd/>
            <a:tailEnd/>
          </a:ln>
        </p:spPr>
      </p:pic>
      <p:pic>
        <p:nvPicPr>
          <p:cNvPr id="62467" name="Picture 3"/>
          <p:cNvPicPr>
            <a:picLocks noChangeAspect="1" noChangeArrowheads="1"/>
          </p:cNvPicPr>
          <p:nvPr/>
        </p:nvPicPr>
        <p:blipFill>
          <a:blip r:embed="rId3" cstate="print"/>
          <a:srcRect/>
          <a:stretch>
            <a:fillRect/>
          </a:stretch>
        </p:blipFill>
        <p:spPr bwMode="auto">
          <a:xfrm>
            <a:off x="381000" y="3581400"/>
            <a:ext cx="8458200" cy="3086934"/>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95</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srcRect/>
          <a:stretch>
            <a:fillRect/>
          </a:stretch>
        </p:blipFill>
        <p:spPr bwMode="auto">
          <a:xfrm>
            <a:off x="3276601" y="1066800"/>
            <a:ext cx="2805289" cy="533400"/>
          </a:xfrm>
          <a:prstGeom prst="rect">
            <a:avLst/>
          </a:prstGeom>
          <a:noFill/>
          <a:ln w="9525">
            <a:noFill/>
            <a:miter lim="800000"/>
            <a:headEnd/>
            <a:tailEnd/>
          </a:ln>
        </p:spPr>
      </p:pic>
      <p:pic>
        <p:nvPicPr>
          <p:cNvPr id="63491" name="Picture 3"/>
          <p:cNvPicPr>
            <a:picLocks noChangeAspect="1" noChangeArrowheads="1"/>
          </p:cNvPicPr>
          <p:nvPr/>
        </p:nvPicPr>
        <p:blipFill>
          <a:blip r:embed="rId3" cstate="print"/>
          <a:srcRect/>
          <a:stretch>
            <a:fillRect/>
          </a:stretch>
        </p:blipFill>
        <p:spPr bwMode="auto">
          <a:xfrm>
            <a:off x="361508" y="2133600"/>
            <a:ext cx="8782493" cy="21336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srcRect/>
          <a:stretch>
            <a:fillRect/>
          </a:stretch>
        </p:blipFill>
        <p:spPr bwMode="auto">
          <a:xfrm>
            <a:off x="152400" y="152401"/>
            <a:ext cx="8763000" cy="3105299"/>
          </a:xfrm>
          <a:prstGeom prst="rect">
            <a:avLst/>
          </a:prstGeom>
          <a:noFill/>
          <a:ln w="9525">
            <a:noFill/>
            <a:miter lim="800000"/>
            <a:headEnd/>
            <a:tailEnd/>
          </a:ln>
        </p:spPr>
      </p:pic>
      <p:pic>
        <p:nvPicPr>
          <p:cNvPr id="64515" name="Picture 3"/>
          <p:cNvPicPr>
            <a:picLocks noChangeAspect="1" noChangeArrowheads="1"/>
          </p:cNvPicPr>
          <p:nvPr/>
        </p:nvPicPr>
        <p:blipFill>
          <a:blip r:embed="rId3" cstate="print"/>
          <a:srcRect/>
          <a:stretch>
            <a:fillRect/>
          </a:stretch>
        </p:blipFill>
        <p:spPr bwMode="auto">
          <a:xfrm>
            <a:off x="152401" y="3581400"/>
            <a:ext cx="8748447" cy="29718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8A35EE77-047A-46A0-89E5-2FCADEEBEC53}" type="slidenum">
              <a:rPr lang="en-US" smtClean="0"/>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srcRect/>
          <a:stretch>
            <a:fillRect/>
          </a:stretch>
        </p:blipFill>
        <p:spPr bwMode="auto">
          <a:xfrm>
            <a:off x="228601" y="533400"/>
            <a:ext cx="8644927" cy="5105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98</a:t>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srcRect/>
          <a:stretch>
            <a:fillRect/>
          </a:stretch>
        </p:blipFill>
        <p:spPr bwMode="auto">
          <a:xfrm>
            <a:off x="228600" y="304800"/>
            <a:ext cx="8531829" cy="52578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8A35EE77-047A-46A0-89E5-2FCADEEBEC53}" type="slidenum">
              <a:rPr lang="en-US" smtClean="0"/>
              <a:pPr/>
              <a:t>99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8047</TotalTime>
  <Words>8230</Words>
  <Application>Microsoft Office PowerPoint</Application>
  <PresentationFormat>On-screen Show (4:3)</PresentationFormat>
  <Paragraphs>811</Paragraphs>
  <Slides>295</Slides>
  <Notes>0</Notes>
  <HiddenSlides>0</HiddenSlides>
  <MMClips>0</MMClips>
  <ScaleCrop>false</ScaleCrop>
  <HeadingPairs>
    <vt:vector size="4" baseType="variant">
      <vt:variant>
        <vt:lpstr>Theme</vt:lpstr>
      </vt:variant>
      <vt:variant>
        <vt:i4>1</vt:i4>
      </vt:variant>
      <vt:variant>
        <vt:lpstr>Slide Titles</vt:lpstr>
      </vt:variant>
      <vt:variant>
        <vt:i4>295</vt:i4>
      </vt:variant>
    </vt:vector>
  </HeadingPairs>
  <TitlesOfParts>
    <vt:vector size="296" baseType="lpstr">
      <vt:lpstr>Office Theme</vt:lpstr>
      <vt:lpstr>Slide 1</vt:lpstr>
      <vt:lpstr>Session Objectives</vt:lpstr>
      <vt:lpstr>Slide 3</vt:lpstr>
      <vt:lpstr>Slide 4</vt:lpstr>
      <vt:lpstr>Slide 5</vt:lpstr>
      <vt:lpstr>Slide 6</vt:lpstr>
      <vt:lpstr>Features of 8085</vt:lpstr>
      <vt:lpstr>Slide 8</vt:lpstr>
      <vt:lpstr> It consists of following functional blocks: - </vt:lpstr>
      <vt:lpstr>Slide 10</vt:lpstr>
      <vt:lpstr>Slide 11</vt:lpstr>
      <vt:lpstr>1.1 General purpose registers</vt:lpstr>
      <vt:lpstr>1.2 Temporary Registers</vt:lpstr>
      <vt:lpstr>1.3 Special purpose registers</vt:lpstr>
      <vt:lpstr>Slide 15</vt:lpstr>
      <vt:lpstr>1.4 Sixteen Bit registers</vt:lpstr>
      <vt:lpstr>2. Arithmetic Logic Unit</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Session Objectives</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Various ICs interfaced to 8085 system</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Operating Modes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yogendra</dc:creator>
  <cp:lastModifiedBy>yogendra</cp:lastModifiedBy>
  <cp:revision>346</cp:revision>
  <dcterms:created xsi:type="dcterms:W3CDTF">2013-03-05T13:44:23Z</dcterms:created>
  <dcterms:modified xsi:type="dcterms:W3CDTF">2013-06-04T09:06:21Z</dcterms:modified>
</cp:coreProperties>
</file>